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91" r:id="rId2"/>
    <p:sldId id="289" r:id="rId3"/>
    <p:sldId id="854" r:id="rId4"/>
    <p:sldId id="853" r:id="rId5"/>
    <p:sldId id="855" r:id="rId6"/>
    <p:sldId id="749" r:id="rId7"/>
    <p:sldId id="852" r:id="rId8"/>
    <p:sldId id="856" r:id="rId9"/>
    <p:sldId id="851" r:id="rId10"/>
    <p:sldId id="860" r:id="rId11"/>
    <p:sldId id="862" r:id="rId12"/>
    <p:sldId id="861" r:id="rId13"/>
    <p:sldId id="865" r:id="rId14"/>
    <p:sldId id="864" r:id="rId15"/>
    <p:sldId id="918" r:id="rId16"/>
    <p:sldId id="863" r:id="rId17"/>
    <p:sldId id="859" r:id="rId18"/>
    <p:sldId id="858" r:id="rId19"/>
    <p:sldId id="885" r:id="rId20"/>
    <p:sldId id="869" r:id="rId21"/>
    <p:sldId id="868" r:id="rId22"/>
    <p:sldId id="870" r:id="rId23"/>
    <p:sldId id="877" r:id="rId24"/>
    <p:sldId id="867" r:id="rId25"/>
    <p:sldId id="919" r:id="rId26"/>
    <p:sldId id="871" r:id="rId27"/>
    <p:sldId id="883" r:id="rId28"/>
    <p:sldId id="884" r:id="rId29"/>
    <p:sldId id="880" r:id="rId30"/>
    <p:sldId id="881" r:id="rId31"/>
    <p:sldId id="882" r:id="rId32"/>
    <p:sldId id="873" r:id="rId33"/>
    <p:sldId id="920" r:id="rId34"/>
    <p:sldId id="872" r:id="rId35"/>
    <p:sldId id="878" r:id="rId36"/>
    <p:sldId id="879" r:id="rId37"/>
    <p:sldId id="866" r:id="rId38"/>
    <p:sldId id="876" r:id="rId39"/>
    <p:sldId id="886" r:id="rId40"/>
    <p:sldId id="875" r:id="rId41"/>
    <p:sldId id="874" r:id="rId42"/>
    <p:sldId id="857" r:id="rId43"/>
    <p:sldId id="887" r:id="rId44"/>
    <p:sldId id="897" r:id="rId45"/>
    <p:sldId id="896" r:id="rId46"/>
    <p:sldId id="895" r:id="rId47"/>
    <p:sldId id="894" r:id="rId48"/>
    <p:sldId id="893" r:id="rId49"/>
    <p:sldId id="921" r:id="rId50"/>
    <p:sldId id="922" r:id="rId51"/>
    <p:sldId id="923" r:id="rId52"/>
    <p:sldId id="901" r:id="rId53"/>
    <p:sldId id="902" r:id="rId54"/>
    <p:sldId id="900" r:id="rId55"/>
    <p:sldId id="904" r:id="rId56"/>
    <p:sldId id="903" r:id="rId57"/>
    <p:sldId id="899" r:id="rId58"/>
    <p:sldId id="898" r:id="rId59"/>
    <p:sldId id="892" r:id="rId60"/>
    <p:sldId id="891" r:id="rId61"/>
    <p:sldId id="890" r:id="rId62"/>
    <p:sldId id="889" r:id="rId63"/>
    <p:sldId id="888" r:id="rId64"/>
    <p:sldId id="907" r:id="rId65"/>
    <p:sldId id="906" r:id="rId66"/>
    <p:sldId id="905" r:id="rId67"/>
    <p:sldId id="909" r:id="rId68"/>
    <p:sldId id="910" r:id="rId69"/>
    <p:sldId id="911" r:id="rId70"/>
    <p:sldId id="916" r:id="rId71"/>
    <p:sldId id="915" r:id="rId72"/>
    <p:sldId id="914" r:id="rId73"/>
    <p:sldId id="913" r:id="rId74"/>
    <p:sldId id="917" r:id="rId75"/>
    <p:sldId id="912" r:id="rId76"/>
    <p:sldId id="491" r:id="rId7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0DB3"/>
    <a:srgbClr val="1A04BC"/>
    <a:srgbClr val="DCECE0"/>
    <a:srgbClr val="559E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547" y="2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-2456" y="-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059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85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5736957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88211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3"/>
          </p:nvPr>
        </p:nvSpPr>
        <p:spPr>
          <a:xfrm>
            <a:off x="6160576" y="275095"/>
            <a:ext cx="5835112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96000" y="2211711"/>
            <a:ext cx="0" cy="3030537"/>
          </a:xfrm>
          <a:prstGeom prst="line">
            <a:avLst/>
          </a:prstGeom>
          <a:ln w="28575">
            <a:solidFill>
              <a:srgbClr val="6A9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7384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>
            <a:extLst>
              <a:ext uri="{FF2B5EF4-FFF2-40B4-BE49-F238E27FC236}">
                <a16:creationId xmlns:a16="http://schemas.microsoft.com/office/drawing/2014/main" id="{F2CBCBBF-0EAF-B84F-ADA0-93410D833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" y="0"/>
            <a:ext cx="12175357" cy="6858000"/>
          </a:xfrm>
          <a:prstGeom prst="rect">
            <a:avLst/>
          </a:prstGeom>
        </p:spPr>
      </p:pic>
      <p:sp>
        <p:nvSpPr>
          <p:cNvPr id="14" name="文本占位符 50">
            <a:extLst>
              <a:ext uri="{FF2B5EF4-FFF2-40B4-BE49-F238E27FC236}">
                <a16:creationId xmlns:a16="http://schemas.microsoft.com/office/drawing/2014/main" id="{FFC82988-AC98-244F-B75B-A5D96F873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3502" y="1429680"/>
            <a:ext cx="6689770" cy="13199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 b="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北邮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华为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第一期</a:t>
            </a:r>
            <a:r>
              <a:rPr kumimoji="1" lang="en-US" altLang="zh-CN" dirty="0"/>
              <a:t>XXXX</a:t>
            </a:r>
            <a:r>
              <a:rPr kumimoji="1" lang="zh-CN" altLang="en-US" dirty="0"/>
              <a:t>汇报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6076" y="3669931"/>
            <a:ext cx="6535842" cy="14804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dirty="0"/>
              <a:t>汇报人：</a:t>
            </a:r>
            <a:endParaRPr lang="en-US" altLang="zh-CN" dirty="0"/>
          </a:p>
          <a:p>
            <a:r>
              <a:rPr lang="zh-CN" altLang="en-US" dirty="0"/>
              <a:t>日期：</a:t>
            </a:r>
            <a:endParaRPr 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68075" y="6336530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4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969" y="1467870"/>
            <a:ext cx="4747358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540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4831652"/>
            <a:ext cx="18756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12192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606473"/>
            <a:ext cx="12192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9276" y="6232236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8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DCEC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0800" y="82169"/>
            <a:ext cx="11570400" cy="699796"/>
          </a:xfrm>
        </p:spPr>
        <p:txBody>
          <a:bodyPr>
            <a:normAutofit/>
          </a:bodyPr>
          <a:lstStyle>
            <a:lvl1pPr algn="ctr">
              <a:defRPr lang="zh-CN" altLang="en-US" sz="28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微软雅黑" panose="020B0503020204020204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13231"/>
          </a:xfrm>
        </p:spPr>
        <p:txBody>
          <a:bodyPr/>
          <a:lstStyle>
            <a:lvl1pPr marL="269875" indent="-269875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2021/9/26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47C4BD23-150C-4A56-8E66-9482A3FB2E8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DCECE0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400" y="0"/>
            <a:ext cx="11570400" cy="705173"/>
          </a:xfrm>
        </p:spPr>
        <p:txBody>
          <a:bodyPr>
            <a:normAutofit/>
          </a:bodyPr>
          <a:lstStyle>
            <a:lvl1pPr algn="ctr">
              <a:defRPr sz="28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400" y="867905"/>
            <a:ext cx="5793600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492875"/>
            <a:ext cx="2743200" cy="365125"/>
          </a:xfrm>
        </p:spPr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31084" y="649287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6160576" y="865322"/>
            <a:ext cx="5729024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096000" y="2420937"/>
            <a:ext cx="0" cy="3030537"/>
          </a:xfrm>
          <a:prstGeom prst="line">
            <a:avLst/>
          </a:prstGeom>
          <a:ln w="9525">
            <a:solidFill>
              <a:srgbClr val="6A9C4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04205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11719303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88211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 dirty="0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8230" y="310703"/>
            <a:ext cx="11749481" cy="6265188"/>
          </a:xfrm>
          <a:noFill/>
          <a:ln w="19050">
            <a:solidFill>
              <a:srgbClr val="92D050"/>
            </a:solidFill>
            <a:prstDash val="solid"/>
          </a:ln>
          <a:effectLst/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+mn-lt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40286"/>
            <a:ext cx="882111" cy="371959"/>
          </a:xfrm>
          <a:noFill/>
          <a:ln>
            <a:noFill/>
          </a:ln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2021/9/26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55279" y="6575891"/>
            <a:ext cx="458491" cy="300748"/>
          </a:xfrm>
          <a:noFill/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67482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D72B36-652F-7340-A4C9-5FC485D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3377" y="2109026"/>
            <a:ext cx="6689770" cy="1319974"/>
          </a:xfrm>
        </p:spPr>
        <p:txBody>
          <a:bodyPr>
            <a:normAutofit/>
          </a:bodyPr>
          <a:lstStyle/>
          <a:p>
            <a:r>
              <a:rPr kumimoji="1" lang="en-US" altLang="en-US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Introduction to SQL</a:t>
            </a:r>
            <a:endParaRPr kumimoji="1" lang="en-US" altLang="zh-CN" b="1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en-US" altLang="zh-CN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— Chapter 3</a:t>
            </a:r>
            <a:endParaRPr kumimoji="1" lang="zh-CN" altLang="en-US" b="1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3DF926-1F02-CD48-B954-DEF285DB63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073" y="5247341"/>
            <a:ext cx="9731141" cy="1547905"/>
          </a:xfrm>
        </p:spPr>
        <p:txBody>
          <a:bodyPr>
            <a:normAutofit/>
          </a:bodyPr>
          <a:lstStyle/>
          <a:p>
            <a:endParaRPr kumimoji="1" lang="en-US" altLang="zh-CN" b="1" dirty="0">
              <a:solidFill>
                <a:srgbClr val="C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叶文</a:t>
            </a:r>
            <a:endParaRPr kumimoji="1" lang="en-US" altLang="zh-CN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yewen@bupt.edu.cn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School of Computer Science (National Pilot Software Engineering School)</a:t>
            </a:r>
          </a:p>
          <a:p>
            <a:endParaRPr kumimoji="1" lang="zh-CN" altLang="en-US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107B4D-D003-4629-A26F-46A60352BF2F}"/>
              </a:ext>
            </a:extLst>
          </p:cNvPr>
          <p:cNvSpPr txBox="1"/>
          <p:nvPr/>
        </p:nvSpPr>
        <p:spPr>
          <a:xfrm>
            <a:off x="5146040" y="4485583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2021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年</a:t>
            </a:r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9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421740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054EF-CA22-4910-8560-7D929134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2800" dirty="0">
                <a:latin typeface="Times New Roman" pitchFamily="18" charset="0"/>
              </a:rPr>
              <a:t>注意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D7867-00DA-413C-BDA8-BA31D4B8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kumimoji="0" lang="zh-CN" altLang="en-US" dirty="0"/>
              <a:t>在</a:t>
            </a:r>
            <a:r>
              <a:rPr kumimoji="0" lang="en-US" altLang="zh-CN" dirty="0"/>
              <a:t>Oracle, DB2</a:t>
            </a:r>
            <a:r>
              <a:rPr kumimoji="0" lang="zh-CN" altLang="en-US" dirty="0"/>
              <a:t>等大型商用数据库系统中，关系表的属性的名字只能取英文名，不支持中文属性名</a:t>
            </a:r>
            <a:endParaRPr kumimoji="0" lang="en-US" altLang="zh-CN" dirty="0"/>
          </a:p>
          <a:p>
            <a:pPr marL="742950" lvl="1" indent="-285750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kumimoji="0" lang="en-US" altLang="zh-CN" dirty="0"/>
              <a:t>Why ?!</a:t>
            </a:r>
          </a:p>
          <a:p>
            <a:pPr marL="342900" lvl="1" indent="-3429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0000"/>
              <a:defRPr/>
            </a:pPr>
            <a:endParaRPr kumimoji="0" lang="en-US" altLang="zh-CN" dirty="0"/>
          </a:p>
          <a:p>
            <a:pPr marL="342900" lvl="1" indent="-342900">
              <a:lnSpc>
                <a:spcPct val="120000"/>
              </a:lnSpc>
              <a:spcBef>
                <a:spcPts val="60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/>
              <a:t>SQL Server</a:t>
            </a:r>
            <a:r>
              <a:rPr lang="zh-CN" altLang="en-US" dirty="0"/>
              <a:t>支持中英文属性名</a:t>
            </a:r>
          </a:p>
          <a:p>
            <a:pPr marL="342900" lvl="1" indent="-342900">
              <a:lnSpc>
                <a:spcPct val="120000"/>
              </a:lnSpc>
              <a:spcBef>
                <a:spcPts val="60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开发大型数据库应用时，程序所访问的关系表的属性名字（最好）取为英文名，便于应用程序的可移植性！</a:t>
            </a:r>
            <a:endParaRPr lang="en-US" altLang="zh-CN" dirty="0"/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dirty="0"/>
              <a:t>准确表示英文专业术语（英文属性名称</a:t>
            </a:r>
            <a:r>
              <a:rPr lang="en-US" altLang="zh-CN" dirty="0"/>
              <a:t>),</a:t>
            </a:r>
            <a:r>
              <a:rPr lang="zh-CN" altLang="en-US" dirty="0"/>
              <a:t> </a:t>
            </a:r>
            <a:r>
              <a:rPr lang="en-US" altLang="zh-CN" dirty="0"/>
              <a:t>e.g. </a:t>
            </a:r>
            <a:r>
              <a:rPr lang="zh-CN" altLang="en-US" dirty="0"/>
              <a:t>分组 </a:t>
            </a:r>
            <a:r>
              <a:rPr lang="en-US" altLang="zh-CN" dirty="0"/>
              <a:t>packet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11EC0B-2BDF-4379-A2D5-CDFDA48F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73F25-A3A3-4E2B-BBE6-1172037E3CF3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55DB0D-D201-44D1-9822-66ACB9950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475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82D58-C916-4027-A774-B2A6B572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err="1"/>
              <a:t>Baisc</a:t>
            </a:r>
            <a:r>
              <a:rPr lang="en-US" altLang="en-US" sz="2800" dirty="0"/>
              <a:t> Schema Definition: Create Table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9EB56-B43E-44AC-A417-A1649BA86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03197"/>
          </a:xfrm>
        </p:spPr>
        <p:txBody>
          <a:bodyPr>
            <a:normAutofit lnSpcReduction="10000"/>
          </a:bodyPr>
          <a:lstStyle/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Font typeface="Monotype Sorts" charset="2"/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Font typeface="Monotype Sorts" charset="2"/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Font typeface="Monotype Sorts" charset="2"/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5205B2-C518-46A8-A0FF-1C389569C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E63B-C1DF-4C4A-A44A-15F382868E69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894E3A-CDB4-4393-B219-DB088539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948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04D78-B9BA-4C1D-8834-752D4B60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Integrity Constraints in Create Table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C83E63-655F-4283-A247-BE8857A9B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</a:t>
            </a:r>
            <a:r>
              <a:rPr lang="en-US" altLang="en-US" i="1" dirty="0" err="1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CC601-BD6A-4D91-883F-F0ECB917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93CCE-BB46-41CA-BE0C-2A0CF6FBF085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EA4EBF-D5F1-4CC6-8FE3-08B77C9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2088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2F230-6482-48D8-9C9D-43734F4B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More Relation Definitions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E4DA1C-0D46-4B6C-BCB8-0352D3BAF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2400" b="1" dirty="0"/>
              <a:t>create table</a:t>
            </a:r>
            <a:r>
              <a:rPr lang="en-US" altLang="en-US" sz="2400" dirty="0"/>
              <a:t>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(</a:t>
            </a:r>
            <a:br>
              <a:rPr lang="en-US" altLang="en-US" sz="2400" dirty="0"/>
            </a:br>
            <a:r>
              <a:rPr lang="en-US" altLang="en-US" sz="2400" dirty="0"/>
              <a:t>        </a:t>
            </a:r>
            <a:r>
              <a:rPr lang="en-US" altLang="en-US" sz="2400" i="1" dirty="0"/>
              <a:t>ID</a:t>
            </a:r>
            <a:r>
              <a:rPr lang="en-US" altLang="en-US" sz="2400" dirty="0"/>
              <a:t>                    </a:t>
            </a:r>
            <a:r>
              <a:rPr lang="en-US" altLang="en-US" sz="2400" b="1" dirty="0"/>
              <a:t>varchar</a:t>
            </a:r>
            <a:r>
              <a:rPr lang="en-US" altLang="en-US" sz="2400" dirty="0"/>
              <a:t>(5),</a:t>
            </a:r>
            <a:br>
              <a:rPr lang="en-US" altLang="en-US" sz="2400" dirty="0"/>
            </a:br>
            <a:r>
              <a:rPr lang="en-US" altLang="en-US" sz="2400" dirty="0"/>
              <a:t>        </a:t>
            </a:r>
            <a:r>
              <a:rPr lang="en-US" altLang="en-US" sz="2400" i="1" dirty="0"/>
              <a:t>name</a:t>
            </a:r>
            <a:r>
              <a:rPr lang="en-US" altLang="en-US" sz="2400" dirty="0"/>
              <a:t>               </a:t>
            </a:r>
            <a:r>
              <a:rPr lang="en-US" altLang="en-US" sz="2400" b="1" dirty="0"/>
              <a:t>varchar</a:t>
            </a:r>
            <a:r>
              <a:rPr lang="en-US" altLang="en-US" sz="2400" dirty="0"/>
              <a:t>(20) not null,</a:t>
            </a:r>
            <a:br>
              <a:rPr lang="en-US" altLang="en-US" sz="2400" dirty="0"/>
            </a:br>
            <a:r>
              <a:rPr lang="en-US" altLang="en-US" sz="2400" dirty="0"/>
              <a:t>        </a:t>
            </a:r>
            <a:r>
              <a:rPr lang="en-US" altLang="en-US" sz="2400" i="1" dirty="0" err="1"/>
              <a:t>dept_name</a:t>
            </a:r>
            <a:r>
              <a:rPr lang="en-US" altLang="en-US" sz="2400" dirty="0"/>
              <a:t>      </a:t>
            </a:r>
            <a:r>
              <a:rPr lang="en-US" altLang="en-US" sz="2400" b="1" dirty="0"/>
              <a:t>varchar</a:t>
            </a:r>
            <a:r>
              <a:rPr lang="en-US" altLang="en-US" sz="2400" dirty="0"/>
              <a:t>(20),</a:t>
            </a:r>
            <a:br>
              <a:rPr lang="en-US" altLang="en-US" sz="2400" dirty="0"/>
            </a:br>
            <a:r>
              <a:rPr lang="en-US" altLang="en-US" sz="2400" dirty="0"/>
              <a:t>        </a:t>
            </a:r>
            <a:r>
              <a:rPr lang="en-US" altLang="en-US" sz="2400" i="1" dirty="0" err="1"/>
              <a:t>tot_cred</a:t>
            </a:r>
            <a:r>
              <a:rPr lang="en-US" altLang="en-US" sz="2400" dirty="0"/>
              <a:t>           </a:t>
            </a:r>
            <a:r>
              <a:rPr lang="en-US" altLang="en-US" sz="2400" b="1" dirty="0"/>
              <a:t>numeric</a:t>
            </a:r>
            <a:r>
              <a:rPr lang="en-US" altLang="en-US" sz="2400" dirty="0"/>
              <a:t>(3,0),</a:t>
            </a:r>
            <a:br>
              <a:rPr lang="en-US" altLang="en-US" sz="2400" dirty="0"/>
            </a:br>
            <a:r>
              <a:rPr lang="en-US" altLang="en-US" sz="2400" dirty="0"/>
              <a:t>        </a:t>
            </a:r>
            <a:r>
              <a:rPr lang="en-US" altLang="en-US" sz="2400" b="1" dirty="0"/>
              <a:t>primary key </a:t>
            </a:r>
            <a:r>
              <a:rPr lang="en-US" altLang="en-US" sz="2400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sz="2400" b="1" dirty="0"/>
              <a:t>             foreign key </a:t>
            </a:r>
            <a:r>
              <a:rPr lang="en-US" altLang="en-US" sz="2400" i="1" dirty="0"/>
              <a:t>(</a:t>
            </a:r>
            <a:r>
              <a:rPr lang="en-US" altLang="en-US" sz="2400" i="1" dirty="0" err="1"/>
              <a:t>dept_name</a:t>
            </a:r>
            <a:r>
              <a:rPr lang="en-US" altLang="en-US" sz="2400" dirty="0"/>
              <a:t>) </a:t>
            </a:r>
            <a:r>
              <a:rPr lang="en-US" altLang="en-US" sz="2400" b="1" dirty="0"/>
              <a:t>references </a:t>
            </a:r>
            <a:r>
              <a:rPr lang="en-US" altLang="en-US" sz="2400" i="1" dirty="0"/>
              <a:t>department</a:t>
            </a:r>
            <a:r>
              <a:rPr lang="en-US" altLang="en-US" sz="2400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sz="2400" b="1" dirty="0"/>
              <a:t>create table</a:t>
            </a:r>
            <a:r>
              <a:rPr lang="en-US" altLang="en-US" sz="2400" dirty="0"/>
              <a:t> </a:t>
            </a:r>
            <a:r>
              <a:rPr lang="en-US" altLang="en-US" sz="2400" i="1" dirty="0"/>
              <a:t>takes</a:t>
            </a:r>
            <a:r>
              <a:rPr lang="en-US" altLang="en-US" sz="2400" dirty="0"/>
              <a:t> (</a:t>
            </a:r>
            <a:br>
              <a:rPr lang="en-US" altLang="en-US" sz="2400" dirty="0"/>
            </a:br>
            <a:r>
              <a:rPr lang="en-US" altLang="en-US" sz="2400" dirty="0"/>
              <a:t>        </a:t>
            </a:r>
            <a:r>
              <a:rPr lang="en-US" altLang="en-US" sz="2400" i="1" dirty="0"/>
              <a:t>ID</a:t>
            </a:r>
            <a:r>
              <a:rPr lang="en-US" altLang="en-US" sz="2400" dirty="0"/>
              <a:t>                   </a:t>
            </a:r>
            <a:r>
              <a:rPr lang="en-US" altLang="en-US" sz="2400" b="1" dirty="0"/>
              <a:t>varchar</a:t>
            </a:r>
            <a:r>
              <a:rPr lang="en-US" altLang="en-US" sz="2400" dirty="0"/>
              <a:t>(5),</a:t>
            </a:r>
            <a:br>
              <a:rPr lang="en-US" altLang="en-US" sz="2400" dirty="0"/>
            </a:br>
            <a:r>
              <a:rPr lang="en-US" altLang="en-US" sz="2400" dirty="0"/>
              <a:t>        </a:t>
            </a:r>
            <a:r>
              <a:rPr lang="en-US" altLang="en-US" sz="2400" i="1" dirty="0" err="1"/>
              <a:t>course_id</a:t>
            </a:r>
            <a:r>
              <a:rPr lang="en-US" altLang="en-US" sz="2400" dirty="0"/>
              <a:t>       </a:t>
            </a:r>
            <a:r>
              <a:rPr lang="en-US" altLang="en-US" sz="2400" b="1" dirty="0"/>
              <a:t>varchar</a:t>
            </a:r>
            <a:r>
              <a:rPr lang="en-US" altLang="en-US" sz="2400" dirty="0"/>
              <a:t>(8),</a:t>
            </a:r>
            <a:br>
              <a:rPr lang="en-US" altLang="en-US" sz="2400" dirty="0"/>
            </a:br>
            <a:r>
              <a:rPr lang="en-US" altLang="en-US" sz="2400" dirty="0"/>
              <a:t>        </a:t>
            </a:r>
            <a:r>
              <a:rPr lang="en-US" altLang="en-US" sz="2400" i="1" dirty="0" err="1"/>
              <a:t>sec_id</a:t>
            </a:r>
            <a:r>
              <a:rPr lang="en-US" altLang="en-US" sz="2400" dirty="0"/>
              <a:t>            </a:t>
            </a:r>
            <a:r>
              <a:rPr lang="en-US" altLang="en-US" sz="2400" b="1" dirty="0"/>
              <a:t>varchar</a:t>
            </a:r>
            <a:r>
              <a:rPr lang="en-US" altLang="en-US" sz="2400" dirty="0"/>
              <a:t>(8),</a:t>
            </a:r>
            <a:br>
              <a:rPr lang="en-US" altLang="en-US" sz="2400" dirty="0"/>
            </a:br>
            <a:r>
              <a:rPr lang="en-US" altLang="en-US" sz="2400" dirty="0"/>
              <a:t>        </a:t>
            </a:r>
            <a:r>
              <a:rPr lang="en-US" altLang="en-US" sz="2400" i="1" dirty="0"/>
              <a:t>semester</a:t>
            </a:r>
            <a:r>
              <a:rPr lang="en-US" altLang="en-US" sz="2400" dirty="0"/>
              <a:t>        </a:t>
            </a:r>
            <a:r>
              <a:rPr lang="en-US" altLang="en-US" sz="2400" b="1" dirty="0"/>
              <a:t>varchar</a:t>
            </a:r>
            <a:r>
              <a:rPr lang="en-US" altLang="en-US" sz="2400" dirty="0"/>
              <a:t>(6),</a:t>
            </a:r>
            <a:br>
              <a:rPr lang="en-US" altLang="en-US" sz="2400" dirty="0"/>
            </a:br>
            <a:r>
              <a:rPr lang="en-US" altLang="en-US" sz="2400" dirty="0"/>
              <a:t>        </a:t>
            </a:r>
            <a:r>
              <a:rPr lang="en-US" altLang="en-US" sz="2400" i="1" dirty="0"/>
              <a:t>year</a:t>
            </a:r>
            <a:r>
              <a:rPr lang="en-US" altLang="en-US" sz="2400" dirty="0"/>
              <a:t>                </a:t>
            </a:r>
            <a:r>
              <a:rPr lang="en-US" altLang="en-US" sz="2400" b="1" dirty="0"/>
              <a:t>numeric</a:t>
            </a:r>
            <a:r>
              <a:rPr lang="en-US" altLang="en-US" sz="2400" dirty="0"/>
              <a:t>(4,0),</a:t>
            </a:r>
            <a:br>
              <a:rPr lang="en-US" altLang="en-US" sz="2400" dirty="0"/>
            </a:br>
            <a:r>
              <a:rPr lang="en-US" altLang="en-US" sz="2400" dirty="0"/>
              <a:t>        </a:t>
            </a:r>
            <a:r>
              <a:rPr lang="en-US" altLang="en-US" sz="2400" i="1" dirty="0"/>
              <a:t>grade</a:t>
            </a:r>
            <a:r>
              <a:rPr lang="en-US" altLang="en-US" sz="2400" dirty="0"/>
              <a:t>              </a:t>
            </a:r>
            <a:r>
              <a:rPr lang="en-US" altLang="en-US" sz="2400" b="1" dirty="0"/>
              <a:t>varchar</a:t>
            </a:r>
            <a:r>
              <a:rPr lang="en-US" altLang="en-US" sz="2400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sz="2400" b="1" dirty="0"/>
              <a:t>              primary key </a:t>
            </a:r>
            <a:r>
              <a:rPr lang="en-US" altLang="en-US" sz="2400" i="1" dirty="0"/>
              <a:t>(ID, </a:t>
            </a:r>
            <a:r>
              <a:rPr lang="en-US" altLang="en-US" sz="2400" i="1" dirty="0" err="1"/>
              <a:t>course_id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sec_id</a:t>
            </a:r>
            <a:r>
              <a:rPr lang="en-US" altLang="en-US" sz="2400" i="1" dirty="0"/>
              <a:t>, semester, year)</a:t>
            </a:r>
            <a:r>
              <a:rPr lang="en-US" altLang="en-US" sz="2400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sz="2400" b="1" dirty="0"/>
              <a:t>              foreign key </a:t>
            </a:r>
            <a:r>
              <a:rPr lang="en-US" altLang="en-US" sz="2400" dirty="0"/>
              <a:t>(</a:t>
            </a:r>
            <a:r>
              <a:rPr lang="en-US" altLang="en-US" sz="2400" i="1" dirty="0"/>
              <a:t>ID</a:t>
            </a:r>
            <a:r>
              <a:rPr lang="en-US" altLang="en-US" sz="2400" dirty="0"/>
              <a:t>) </a:t>
            </a:r>
            <a:r>
              <a:rPr lang="en-US" altLang="en-US" sz="2400" b="1" dirty="0"/>
              <a:t>references </a:t>
            </a:r>
            <a:r>
              <a:rPr lang="en-US" altLang="en-US" sz="2400" b="1" i="1" dirty="0"/>
              <a:t> </a:t>
            </a:r>
            <a:r>
              <a:rPr lang="en-US" altLang="en-US" sz="2400" i="1" dirty="0"/>
              <a:t>student,</a:t>
            </a:r>
            <a:br>
              <a:rPr lang="en-US" altLang="en-US" sz="2400" dirty="0"/>
            </a:br>
            <a:r>
              <a:rPr lang="en-US" altLang="en-US" sz="2400" dirty="0"/>
              <a:t>        </a:t>
            </a:r>
            <a:r>
              <a:rPr lang="en-US" altLang="en-US" sz="2400" b="1" dirty="0"/>
              <a:t>foreign key </a:t>
            </a:r>
            <a:r>
              <a:rPr lang="en-US" altLang="en-US" sz="2400" dirty="0"/>
              <a:t>(</a:t>
            </a:r>
            <a:r>
              <a:rPr lang="en-US" altLang="en-US" sz="2400" i="1" dirty="0" err="1"/>
              <a:t>course_id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sec_id</a:t>
            </a:r>
            <a:r>
              <a:rPr lang="en-US" altLang="en-US" sz="2400" i="1" dirty="0"/>
              <a:t>, semester, year</a:t>
            </a:r>
            <a:r>
              <a:rPr lang="en-US" altLang="en-US" sz="2400" dirty="0"/>
              <a:t>) </a:t>
            </a:r>
            <a:r>
              <a:rPr lang="en-US" altLang="en-US" sz="2400" b="1" dirty="0"/>
              <a:t>references </a:t>
            </a:r>
            <a:r>
              <a:rPr lang="en-US" altLang="en-US" sz="2400" i="1" dirty="0"/>
              <a:t>section</a:t>
            </a:r>
            <a:r>
              <a:rPr lang="en-US" altLang="en-US" sz="2400" dirty="0"/>
              <a:t>);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31ECC4-A365-4D98-AC7A-EB648571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A47C-F4D7-4F76-BC09-4DC474858F45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EA0549-11A9-4091-8CD5-52D9316D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33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BBA47-35FC-4BA7-A81C-003A925A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Updates to Schemas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89F0E8-56AA-48BB-B54F-0537375E6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643118" cy="581323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</a:t>
            </a:r>
          </a:p>
          <a:p>
            <a:pPr lvl="2">
              <a:lnSpc>
                <a:spcPct val="200000"/>
              </a:lnSpc>
              <a:tabLst>
                <a:tab pos="2232025" algn="l"/>
              </a:tabLst>
            </a:pPr>
            <a:r>
              <a:rPr lang="en-US" altLang="en-US" dirty="0"/>
              <a:t>E.g.  </a:t>
            </a:r>
            <a:r>
              <a:rPr lang="en-US" altLang="en-US" b="1" dirty="0"/>
              <a:t>alter table </a:t>
            </a:r>
            <a:r>
              <a:rPr lang="en-US" altLang="en-US" sz="2400" b="1" i="1" dirty="0">
                <a:solidFill>
                  <a:srgbClr val="FF0000"/>
                </a:solidFill>
              </a:rPr>
              <a:t>student</a:t>
            </a:r>
            <a:r>
              <a:rPr lang="en-US" altLang="en-US" sz="2400" b="1" i="1" dirty="0"/>
              <a:t> </a:t>
            </a:r>
            <a:r>
              <a:rPr lang="en-US" altLang="en-US" sz="2400" b="1" dirty="0"/>
              <a:t>add</a:t>
            </a:r>
            <a:r>
              <a:rPr lang="en-US" altLang="en-US" sz="2400" b="1" i="1" dirty="0"/>
              <a:t> </a:t>
            </a:r>
            <a:r>
              <a:rPr lang="en-US" altLang="en-US" sz="2400" b="1" i="1" dirty="0">
                <a:solidFill>
                  <a:srgbClr val="FF0000"/>
                </a:solidFill>
              </a:rPr>
              <a:t>age </a:t>
            </a:r>
            <a:r>
              <a:rPr lang="en-US" altLang="en-US" sz="2400" b="1" dirty="0">
                <a:solidFill>
                  <a:srgbClr val="FF0000"/>
                </a:solidFill>
              </a:rPr>
              <a:t>integer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</a:p>
          <a:p>
            <a:pPr lvl="1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dirty="0"/>
              <a:t>E.g. </a:t>
            </a:r>
            <a:r>
              <a:rPr lang="en-US" altLang="en-US" b="1" dirty="0"/>
              <a:t>alter table </a:t>
            </a:r>
            <a:r>
              <a:rPr lang="en-US" altLang="en-US" sz="2400" b="1" i="1" dirty="0">
                <a:solidFill>
                  <a:srgbClr val="FF0000"/>
                </a:solidFill>
              </a:rPr>
              <a:t>student</a:t>
            </a:r>
            <a:r>
              <a:rPr lang="en-US" altLang="en-US" sz="2400" b="1" i="1" dirty="0"/>
              <a:t> </a:t>
            </a:r>
            <a:r>
              <a:rPr lang="en-US" altLang="en-US" b="1" i="1" dirty="0"/>
              <a:t>drop</a:t>
            </a:r>
            <a:r>
              <a:rPr lang="en-US" altLang="en-US" sz="2400" b="1" i="1" dirty="0"/>
              <a:t> </a:t>
            </a:r>
            <a:r>
              <a:rPr lang="en-US" altLang="en-US" sz="2400" b="1" i="1" dirty="0">
                <a:solidFill>
                  <a:srgbClr val="FF0000"/>
                </a:solidFill>
              </a:rPr>
              <a:t>age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endParaRPr lang="en-US" altLang="en-US" dirty="0">
              <a:solidFill>
                <a:srgbClr val="FF0000"/>
              </a:solidFill>
            </a:endParaRP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Dropping of attributes not supported by many databases-</a:t>
            </a:r>
            <a:r>
              <a:rPr lang="en-US" altLang="zh-CN" dirty="0">
                <a:solidFill>
                  <a:srgbClr val="FF0000"/>
                </a:solidFill>
              </a:rPr>
              <a:t>why</a:t>
            </a:r>
            <a:r>
              <a:rPr lang="zh-CN" altLang="en-US" dirty="0"/>
              <a:t>？</a:t>
            </a:r>
            <a:endParaRPr lang="en-US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EBF7B0-ADE9-4B30-9E18-29775B57F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DE0C-6696-49BF-A6D7-50E93C86D9F2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73AB44-16AC-478D-AC1B-916FC96B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801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3E88B-33D7-43B4-8AC0-197D2371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F17241-BFA5-43D6-885C-567DF18B9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tuples/rows in </a:t>
            </a:r>
            <a:r>
              <a:rPr lang="en-US" altLang="zh-CN" b="1" i="1" dirty="0"/>
              <a:t>a relational table </a:t>
            </a:r>
            <a:r>
              <a:rPr lang="en-US" altLang="zh-CN" dirty="0"/>
              <a:t>are stored </a:t>
            </a:r>
            <a:r>
              <a:rPr lang="en-US" altLang="zh-CN" b="1" i="1" dirty="0"/>
              <a:t>row by row </a:t>
            </a:r>
            <a:r>
              <a:rPr lang="en-US" altLang="zh-CN" dirty="0"/>
              <a:t>in the database file on disk(</a:t>
            </a:r>
            <a:r>
              <a:rPr lang="zh-CN" altLang="en-US" dirty="0"/>
              <a:t>按行存储</a:t>
            </a:r>
            <a:r>
              <a:rPr lang="en-US" altLang="zh-CN" dirty="0"/>
              <a:t>). Thus, adding the attributes into or dropping from  the table leads to </a:t>
            </a:r>
            <a:r>
              <a:rPr lang="en-US" altLang="zh-CN" i="1" dirty="0">
                <a:solidFill>
                  <a:srgbClr val="FF0000"/>
                </a:solidFill>
              </a:rPr>
              <a:t>costly</a:t>
            </a:r>
            <a:r>
              <a:rPr lang="en-US" altLang="zh-CN" dirty="0"/>
              <a:t> modifying the existing records in the file and then </a:t>
            </a:r>
            <a:r>
              <a:rPr lang="en-US" altLang="zh-CN" dirty="0">
                <a:solidFill>
                  <a:srgbClr val="FF0000"/>
                </a:solidFill>
              </a:rPr>
              <a:t>moving these records on the disk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4E4B34-6A14-4B4A-81A3-85DA4248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5672-EBAD-4DBA-A92A-D56C2D9D22F8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25431D-5BBF-4CEE-B9B0-2CAB098B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4593DCD-45D5-44A3-9C12-0151CF9E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812" y="2002826"/>
            <a:ext cx="6501795" cy="444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7A2932B-4BCD-4B4F-97F7-E62010A16AC8}"/>
              </a:ext>
            </a:extLst>
          </p:cNvPr>
          <p:cNvSpPr txBox="1">
            <a:spLocks/>
          </p:cNvSpPr>
          <p:nvPr/>
        </p:nvSpPr>
        <p:spPr>
          <a:xfrm>
            <a:off x="159224" y="2164466"/>
            <a:ext cx="4813420" cy="4421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tabLst>
                <a:tab pos="2232025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NoSQL DB</a:t>
            </a:r>
            <a:endParaRPr lang="en-US" altLang="zh-CN" dirty="0"/>
          </a:p>
          <a:p>
            <a:pPr marL="742950" lvl="1" indent="-285750">
              <a:tabLst>
                <a:tab pos="2232025" algn="l"/>
              </a:tabLst>
              <a:defRPr/>
            </a:pPr>
            <a:r>
              <a:rPr lang="en-US" altLang="zh-CN" b="1" dirty="0" err="1"/>
              <a:t>BigData</a:t>
            </a:r>
            <a:r>
              <a:rPr lang="en-US" altLang="zh-CN" b="1" dirty="0"/>
              <a:t>, </a:t>
            </a:r>
            <a:r>
              <a:rPr lang="zh-CN" altLang="en-US" b="1" dirty="0"/>
              <a:t>大数据，按列存储</a:t>
            </a:r>
            <a:endParaRPr lang="en-US" altLang="zh-CN" b="1" dirty="0"/>
          </a:p>
          <a:p>
            <a:pPr marL="742950" lvl="1" indent="-285750">
              <a:tabLst>
                <a:tab pos="2232025" algn="l"/>
              </a:tabLst>
              <a:defRPr/>
            </a:pPr>
            <a:r>
              <a:rPr lang="en-US" altLang="zh-CN" b="1" dirty="0"/>
              <a:t>store data column by column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690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4015C-3BFE-4831-B699-AC31701C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Basic Structure of SQL Queries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AADD02-66DB-4D14-A787-2B5D632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R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result of an SQL query is a relation</a:t>
            </a:r>
          </a:p>
          <a:p>
            <a:pPr marL="0" indent="0">
              <a:buNone/>
              <a:tabLst>
                <a:tab pos="2055813" algn="l"/>
              </a:tabLst>
            </a:pPr>
            <a:endParaRPr lang="en-US" altLang="zh-CN" dirty="0"/>
          </a:p>
          <a:p>
            <a:pPr marL="185738" indent="-185738">
              <a:lnSpc>
                <a:spcPct val="95000"/>
              </a:lnSpc>
              <a:spcBef>
                <a:spcPct val="35000"/>
              </a:spcBef>
              <a:buClr>
                <a:schemeClr val="tx2"/>
              </a:buClr>
              <a:buSzPct val="105000"/>
              <a:buFont typeface="Wingdings" pitchFamily="2" charset="2"/>
              <a:buChar char="§"/>
            </a:pPr>
            <a:r>
              <a:rPr lang="en-US" altLang="zh-CN" dirty="0"/>
              <a:t>This query is equivalent to the relational algebra expression</a:t>
            </a:r>
          </a:p>
          <a:p>
            <a:pPr marL="185738" indent="-185738">
              <a:lnSpc>
                <a:spcPct val="95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altLang="zh-CN" dirty="0">
                <a:latin typeface="Times New Roman" pitchFamily="18" charset="0"/>
              </a:rPr>
              <a:t>		</a:t>
            </a:r>
            <a:r>
              <a:rPr lang="en-US" altLang="zh-CN" dirty="0">
                <a:latin typeface="Symbol" pitchFamily="18" charset="2"/>
              </a:rPr>
              <a:t> </a:t>
            </a:r>
            <a:r>
              <a:rPr lang="en-US" altLang="zh-CN" i="1" baseline="-25000" dirty="0">
                <a:latin typeface="Helvetica" charset="0"/>
              </a:rPr>
              <a:t>A</a:t>
            </a:r>
            <a:r>
              <a:rPr lang="en-US" altLang="zh-CN" baseline="-25000" dirty="0">
                <a:latin typeface="Helvetica" charset="0"/>
              </a:rPr>
              <a:t>1</a:t>
            </a:r>
            <a:r>
              <a:rPr lang="en-US" altLang="zh-CN" i="1" baseline="-25000" dirty="0">
                <a:latin typeface="Helvetica" charset="0"/>
              </a:rPr>
              <a:t>, A2, ..., An</a:t>
            </a:r>
            <a:r>
              <a:rPr lang="en-US" altLang="zh-CN" dirty="0">
                <a:latin typeface="Helvetica" charset="0"/>
              </a:rPr>
              <a:t>(</a:t>
            </a:r>
            <a:r>
              <a:rPr lang="en-US" altLang="zh-CN" dirty="0">
                <a:latin typeface="Symbol" pitchFamily="18" charset="2"/>
              </a:rPr>
              <a:t></a:t>
            </a:r>
            <a:r>
              <a:rPr lang="en-US" altLang="zh-CN" i="1" baseline="-25000" dirty="0">
                <a:latin typeface="Helvetica" charset="0"/>
              </a:rPr>
              <a:t>P </a:t>
            </a:r>
            <a:r>
              <a:rPr lang="en-US" altLang="zh-CN" i="1" dirty="0">
                <a:latin typeface="Helvetica" charset="0"/>
              </a:rPr>
              <a:t>(r</a:t>
            </a:r>
            <a:r>
              <a:rPr lang="en-US" altLang="zh-CN" baseline="-25000" dirty="0">
                <a:latin typeface="Helvetica" charset="0"/>
              </a:rPr>
              <a:t>1 </a:t>
            </a:r>
            <a:r>
              <a:rPr lang="en-US" altLang="zh-CN" dirty="0">
                <a:latin typeface="Helvetica" charset="0"/>
              </a:rPr>
              <a:t>  x </a:t>
            </a:r>
            <a:r>
              <a:rPr lang="en-US" altLang="zh-CN" i="1" dirty="0">
                <a:latin typeface="Helvetica" charset="0"/>
              </a:rPr>
              <a:t>r</a:t>
            </a:r>
            <a:r>
              <a:rPr lang="en-US" altLang="zh-CN" baseline="-25000" dirty="0">
                <a:latin typeface="Helvetica" charset="0"/>
              </a:rPr>
              <a:t>2    </a:t>
            </a:r>
            <a:r>
              <a:rPr lang="en-US" altLang="zh-CN" dirty="0">
                <a:latin typeface="Helvetica" charset="0"/>
              </a:rPr>
              <a:t>x  ...  x  </a:t>
            </a:r>
            <a:r>
              <a:rPr lang="en-US" altLang="zh-CN" i="1" dirty="0">
                <a:latin typeface="Helvetica" charset="0"/>
              </a:rPr>
              <a:t>r</a:t>
            </a:r>
            <a:r>
              <a:rPr lang="en-US" altLang="zh-CN" i="1" baseline="-25000" dirty="0">
                <a:latin typeface="Helvetica" charset="0"/>
              </a:rPr>
              <a:t>m</a:t>
            </a:r>
            <a:r>
              <a:rPr lang="en-US" altLang="zh-CN" dirty="0">
                <a:latin typeface="Helvetica" charset="0"/>
              </a:rPr>
              <a:t>))</a:t>
            </a:r>
            <a:endParaRPr lang="en-US" altLang="zh-CN" dirty="0">
              <a:latin typeface="Times New Roman" pitchFamily="18" charset="0"/>
            </a:endParaRPr>
          </a:p>
          <a:p>
            <a:pPr>
              <a:tabLst>
                <a:tab pos="2055813" algn="l"/>
              </a:tabLst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2A3963-E947-483A-B6AE-A675BEC1B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0CE19-54EF-462A-A84F-8B5653D3E0E2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EE03F9-0742-48CC-A28C-C1BB4BDD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graphicFrame>
        <p:nvGraphicFramePr>
          <p:cNvPr id="6" name="Group 60">
            <a:extLst>
              <a:ext uri="{FF2B5EF4-FFF2-40B4-BE49-F238E27FC236}">
                <a16:creationId xmlns:a16="http://schemas.microsoft.com/office/drawing/2014/main" id="{251CDDA2-A2E9-4375-975A-B75AF9CC3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167407"/>
              </p:ext>
            </p:extLst>
          </p:nvPr>
        </p:nvGraphicFramePr>
        <p:xfrm>
          <a:off x="8065625" y="1315365"/>
          <a:ext cx="3352800" cy="2193948"/>
        </p:xfrm>
        <a:graphic>
          <a:graphicData uri="http://schemas.openxmlformats.org/drawingml/2006/table">
            <a:tbl>
              <a:tblPr/>
              <a:tblGrid>
                <a:gridCol w="671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3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A</a:t>
                      </a:r>
                      <a:r>
                        <a:rPr kumimoji="1" lang="en-US" altLang="zh-CN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1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A</a:t>
                      </a:r>
                      <a:r>
                        <a:rPr kumimoji="1" lang="en-US" altLang="zh-CN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2</a:t>
                      </a:r>
                      <a:endParaRPr kumimoji="1" lang="zh-CN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…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…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A</a:t>
                      </a:r>
                      <a:r>
                        <a:rPr kumimoji="1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n</a:t>
                      </a:r>
                      <a:endParaRPr kumimoji="1" lang="zh-CN" altLang="en-US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*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 Box 59">
            <a:extLst>
              <a:ext uri="{FF2B5EF4-FFF2-40B4-BE49-F238E27FC236}">
                <a16:creationId xmlns:a16="http://schemas.microsoft.com/office/drawing/2014/main" id="{FED0F5ED-29CC-48EE-9C86-5B7A27220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0025" y="781965"/>
            <a:ext cx="1679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query result : </a:t>
            </a:r>
          </a:p>
        </p:txBody>
      </p:sp>
      <p:sp>
        <p:nvSpPr>
          <p:cNvPr id="8" name="Text Box 61">
            <a:extLst>
              <a:ext uri="{FF2B5EF4-FFF2-40B4-BE49-F238E27FC236}">
                <a16:creationId xmlns:a16="http://schemas.microsoft.com/office/drawing/2014/main" id="{E5E9BE9C-5CFE-46F5-9CB3-AE6C65904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4625" y="1620165"/>
            <a:ext cx="3577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+mn-lt"/>
              </a:rPr>
              <a:t>t</a:t>
            </a:r>
            <a:r>
              <a:rPr lang="en-US" altLang="zh-CN" sz="2000" baseline="-25000">
                <a:latin typeface="+mn-lt"/>
              </a:rPr>
              <a:t>1</a:t>
            </a:r>
          </a:p>
        </p:txBody>
      </p:sp>
      <p:sp>
        <p:nvSpPr>
          <p:cNvPr id="9" name="Text Box 62">
            <a:extLst>
              <a:ext uri="{FF2B5EF4-FFF2-40B4-BE49-F238E27FC236}">
                <a16:creationId xmlns:a16="http://schemas.microsoft.com/office/drawing/2014/main" id="{BEC0DD82-A774-4B92-83C4-674703C96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4625" y="2001165"/>
            <a:ext cx="336550" cy="60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+mn-lt"/>
              </a:rPr>
              <a:t>t</a:t>
            </a:r>
            <a:r>
              <a:rPr lang="en-US" altLang="zh-CN" sz="2000" baseline="-25000">
                <a:latin typeface="+mn-lt"/>
              </a:rPr>
              <a:t>2</a:t>
            </a:r>
          </a:p>
        </p:txBody>
      </p:sp>
      <p:sp>
        <p:nvSpPr>
          <p:cNvPr id="10" name="Text Box 63">
            <a:extLst>
              <a:ext uri="{FF2B5EF4-FFF2-40B4-BE49-F238E27FC236}">
                <a16:creationId xmlns:a16="http://schemas.microsoft.com/office/drawing/2014/main" id="{C2EEABAC-B550-49EA-947C-A68A2CAE8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4625" y="3067965"/>
            <a:ext cx="348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+mn-lt"/>
              </a:rPr>
              <a:t>t</a:t>
            </a:r>
            <a:r>
              <a:rPr lang="en-US" altLang="zh-CN" sz="2000" baseline="-25000">
                <a:latin typeface="+mn-lt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722652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73D1C-72B9-4D0C-A7D5-3E2F4D6C1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The select Clause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4BA32E-A360-4EF6-A15B-E11912BAB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93" y="764885"/>
            <a:ext cx="11834414" cy="2369598"/>
          </a:xfrm>
        </p:spPr>
        <p:txBody>
          <a:bodyPr/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2055813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58A0AC-4839-4933-A66E-5EB26714F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E2EEC-0474-4B11-8DD6-EF78CE12E67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B4BEE4-6689-4F76-845D-A73F4D66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6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8BB4401-A306-4EB1-99E0-69047704D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1860410"/>
            <a:ext cx="304800" cy="141287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F310E5D-871E-48B5-A4DA-DFBC02E3925F}"/>
              </a:ext>
            </a:extLst>
          </p:cNvPr>
          <p:cNvSpPr txBox="1">
            <a:spLocks/>
          </p:cNvSpPr>
          <p:nvPr/>
        </p:nvSpPr>
        <p:spPr>
          <a:xfrm>
            <a:off x="230879" y="3723518"/>
            <a:ext cx="4398994" cy="5813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2055813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Some people use upper case wherever we use bold font</a:t>
            </a:r>
          </a:p>
          <a:p>
            <a:endParaRPr lang="zh-CN" altLang="en-US" dirty="0"/>
          </a:p>
        </p:txBody>
      </p:sp>
      <p:pic>
        <p:nvPicPr>
          <p:cNvPr id="8" name="Picture 3" descr="2">
            <a:extLst>
              <a:ext uri="{FF2B5EF4-FFF2-40B4-BE49-F238E27FC236}">
                <a16:creationId xmlns:a16="http://schemas.microsoft.com/office/drawing/2014/main" id="{F7756571-2270-4201-BF51-B938FC7A3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448" y="2691154"/>
            <a:ext cx="5291137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E1866042-88E8-4717-9EED-563765F54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4973" y="2097429"/>
            <a:ext cx="145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en-US" sz="1800">
                <a:latin typeface="Helvetica" charset="0"/>
                <a:ea typeface="MS PGothic" pitchFamily="34" charset="-128"/>
              </a:rPr>
              <a:t>attributes</a:t>
            </a:r>
          </a:p>
          <a:p>
            <a:pPr algn="ctr" eaLnBrk="1" hangingPunct="1"/>
            <a:r>
              <a:rPr kumimoji="0" lang="en-US" altLang="en-US" sz="1800">
                <a:latin typeface="Helvetica" charset="0"/>
                <a:ea typeface="MS PGothic" pitchFamily="34" charset="-128"/>
              </a:rPr>
              <a:t>(or columns)</a:t>
            </a:r>
            <a:endParaRPr kumimoji="0" lang="en-US" altLang="en-US">
              <a:latin typeface="Helvetica" charset="0"/>
              <a:ea typeface="MS PGothic" pitchFamily="34" charset="-128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525176AA-3A76-445B-915C-76F9F80844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82910" y="2302217"/>
            <a:ext cx="3889375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5B95E7AD-B116-4665-BDBD-30B7B137F3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52923" y="2356192"/>
            <a:ext cx="2557462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13C59E6A-CDD2-4A12-9966-6E1C1182FE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64185" y="2329204"/>
            <a:ext cx="13208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5208BB43-D658-40EC-AE95-826FE0174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585" y="3286467"/>
            <a:ext cx="1085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en-US" sz="1800">
                <a:latin typeface="Helvetica" charset="0"/>
                <a:ea typeface="MS PGothic" pitchFamily="34" charset="-128"/>
              </a:rPr>
              <a:t>tuples</a:t>
            </a:r>
          </a:p>
          <a:p>
            <a:pPr algn="ctr" eaLnBrk="1" hangingPunct="1"/>
            <a:r>
              <a:rPr kumimoji="0" lang="en-US" altLang="en-US" sz="1800">
                <a:latin typeface="Helvetica" charset="0"/>
                <a:ea typeface="MS PGothic" pitchFamily="34" charset="-128"/>
              </a:rPr>
              <a:t>(or rows)</a:t>
            </a:r>
            <a:endParaRPr kumimoji="0" lang="en-US" altLang="en-US">
              <a:latin typeface="Helvetica" charset="0"/>
              <a:ea typeface="MS PGothic" pitchFamily="34" charset="-128"/>
            </a:endParaRPr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5981DE7F-6BF8-4270-9D44-D46F6FE3466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486523" y="3251542"/>
            <a:ext cx="36988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Line 10">
            <a:extLst>
              <a:ext uri="{FF2B5EF4-FFF2-40B4-BE49-F238E27FC236}">
                <a16:creationId xmlns:a16="http://schemas.microsoft.com/office/drawing/2014/main" id="{7095AD05-68E0-496A-A0F1-01D9D7EB69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73823" y="3470617"/>
            <a:ext cx="369887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9C80C90C-941C-4EA5-BA61-2145116C0B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62710" y="3481729"/>
            <a:ext cx="3921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9D10F84A-58EC-47A5-AE5D-9B70E09645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73823" y="3491254"/>
            <a:ext cx="381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18" name="直接连接符 2">
            <a:extLst>
              <a:ext uri="{FF2B5EF4-FFF2-40B4-BE49-F238E27FC236}">
                <a16:creationId xmlns:a16="http://schemas.microsoft.com/office/drawing/2014/main" id="{8B55FC3A-A367-47A3-9E5B-7473048112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76323" y="3927817"/>
            <a:ext cx="5402262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FD909D9C-DCAA-4676-A399-F5BD301C6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398" y="3648417"/>
            <a:ext cx="400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t</a:t>
            </a:r>
            <a:r>
              <a:rPr lang="en-US" altLang="zh-CN" baseline="-25000"/>
              <a:t>2</a:t>
            </a:r>
            <a:endParaRPr lang="zh-CN" altLang="en-US" baseline="-25000"/>
          </a:p>
        </p:txBody>
      </p:sp>
    </p:spTree>
    <p:extLst>
      <p:ext uri="{BB962C8B-B14F-4D97-AF65-F5344CB8AC3E}">
        <p14:creationId xmlns:p14="http://schemas.microsoft.com/office/powerpoint/2010/main" val="3863152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E39EA-D6C5-417A-8E7E-862FA952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The select Clause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7F1628-85CF-4373-BBDF-A546BCD70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55813" algn="l"/>
              </a:tabLst>
            </a:pPr>
            <a:r>
              <a:rPr lang="en-US" altLang="en-US" sz="2400" dirty="0"/>
              <a:t>SQL allows duplicates in relations as well as in query results.</a:t>
            </a:r>
          </a:p>
          <a:p>
            <a:pPr>
              <a:tabLst>
                <a:tab pos="2055813" algn="l"/>
              </a:tabLst>
            </a:pPr>
            <a:r>
              <a:rPr lang="en-US" altLang="en-US" sz="2400" dirty="0"/>
              <a:t>To force the elimination of duplicates, insert the keyword </a:t>
            </a:r>
            <a:r>
              <a:rPr lang="en-US" altLang="en-US" sz="2400" b="1" dirty="0">
                <a:solidFill>
                  <a:srgbClr val="002060"/>
                </a:solidFill>
              </a:rPr>
              <a:t>distinct</a:t>
            </a:r>
            <a:r>
              <a:rPr lang="en-US" altLang="en-US" sz="2400" b="1" dirty="0">
                <a:solidFill>
                  <a:schemeClr val="tx2"/>
                </a:solidFill>
              </a:rPr>
              <a:t> </a:t>
            </a:r>
            <a:r>
              <a:rPr lang="en-US" altLang="en-US" sz="2400" dirty="0"/>
              <a:t>after select</a:t>
            </a:r>
            <a:r>
              <a:rPr lang="en-US" altLang="en-US" sz="2400" b="1" dirty="0"/>
              <a:t>.</a:t>
            </a:r>
          </a:p>
          <a:p>
            <a:pPr>
              <a:tabLst>
                <a:tab pos="2055813" algn="l"/>
              </a:tabLst>
            </a:pPr>
            <a:r>
              <a:rPr lang="en-US" altLang="en-US" sz="2400" dirty="0"/>
              <a:t>Find the department names of all instructors, and remove duplicates</a:t>
            </a:r>
          </a:p>
          <a:p>
            <a:pPr>
              <a:buFont typeface="Monotype Sorts" charset="2"/>
              <a:buNone/>
              <a:tabLst>
                <a:tab pos="2055813" algn="l"/>
              </a:tabLst>
            </a:pPr>
            <a:r>
              <a:rPr lang="en-US" altLang="en-US" sz="2400" dirty="0"/>
              <a:t>		</a:t>
            </a:r>
            <a:r>
              <a:rPr lang="en-US" altLang="en-US" sz="2400" b="1" dirty="0"/>
              <a:t>select distinct </a:t>
            </a:r>
            <a:r>
              <a:rPr lang="en-US" altLang="en-US" sz="2400" i="1" dirty="0" err="1"/>
              <a:t>dept_name</a:t>
            </a:r>
            <a:br>
              <a:rPr lang="en-US" altLang="en-US" sz="2400" dirty="0"/>
            </a:br>
            <a:r>
              <a:rPr lang="en-US" altLang="en-US" sz="2400" dirty="0"/>
              <a:t>	</a:t>
            </a:r>
            <a:r>
              <a:rPr lang="en-US" altLang="en-US" sz="2400" b="1" dirty="0"/>
              <a:t>from </a:t>
            </a:r>
            <a:r>
              <a:rPr lang="en-US" altLang="en-US" sz="2400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sz="2400" dirty="0"/>
              <a:t>The keyword </a:t>
            </a:r>
            <a:r>
              <a:rPr lang="en-US" altLang="en-US" sz="2400" b="1" dirty="0"/>
              <a:t>all </a:t>
            </a:r>
            <a:r>
              <a:rPr lang="en-US" altLang="en-US" sz="2400" dirty="0"/>
              <a:t>specifies that duplicates should not be removed.</a:t>
            </a:r>
            <a:br>
              <a:rPr lang="en-US" altLang="en-US" sz="2400" dirty="0"/>
            </a:br>
            <a:r>
              <a:rPr lang="en-US" altLang="en-US" sz="1000" dirty="0"/>
              <a:t> </a:t>
            </a:r>
          </a:p>
          <a:p>
            <a:pPr>
              <a:buFont typeface="Monotype Sorts" charset="2"/>
              <a:buNone/>
              <a:tabLst>
                <a:tab pos="2055813" algn="l"/>
              </a:tabLst>
            </a:pPr>
            <a:r>
              <a:rPr lang="en-US" altLang="en-US" sz="2400" dirty="0"/>
              <a:t>		</a:t>
            </a:r>
            <a:r>
              <a:rPr lang="en-US" altLang="en-US" sz="2400" b="1" dirty="0"/>
              <a:t>select all</a:t>
            </a:r>
            <a:r>
              <a:rPr lang="en-US" altLang="en-US" sz="2400" dirty="0"/>
              <a:t> </a:t>
            </a:r>
            <a:r>
              <a:rPr lang="en-US" altLang="en-US" sz="2400" i="1" dirty="0" err="1"/>
              <a:t>dept_name</a:t>
            </a:r>
            <a:br>
              <a:rPr lang="en-US" altLang="en-US" sz="2400" i="1" dirty="0"/>
            </a:br>
            <a:r>
              <a:rPr lang="en-US" altLang="en-US" sz="2400" i="1" dirty="0"/>
              <a:t>	</a:t>
            </a:r>
            <a:r>
              <a:rPr lang="en-US" altLang="en-US" sz="2400" b="1" dirty="0"/>
              <a:t>from </a:t>
            </a:r>
            <a:r>
              <a:rPr lang="en-US" altLang="en-US" sz="2400" i="1" dirty="0"/>
              <a:t>instructor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05180A-7566-41AE-811F-0797AAEDC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6E6BE-35E9-48FA-9BD6-B9E7EA930314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882939-F7D9-4563-AF08-6345D3FDC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6" name="Graphic 2">
            <a:extLst>
              <a:ext uri="{FF2B5EF4-FFF2-40B4-BE49-F238E27FC236}">
                <a16:creationId xmlns:a16="http://schemas.microsoft.com/office/drawing/2014/main" id="{8765717F-FA76-4DEB-822E-AB4D2D394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967" r="32712" b="12784"/>
          <a:stretch/>
        </p:blipFill>
        <p:spPr>
          <a:xfrm>
            <a:off x="8741204" y="3037839"/>
            <a:ext cx="1479755" cy="368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70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4FEA3-5978-487C-9333-DE66A085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Duplicate </a:t>
            </a:r>
            <a:r>
              <a:rPr lang="en-US" altLang="zh-CN" sz="2800" dirty="0"/>
              <a:t>Q&amp;A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9C722-39A2-48F8-8850-2572E3CA6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CN" dirty="0"/>
              <a:t>W</a:t>
            </a:r>
            <a:r>
              <a:rPr kumimoji="0" lang="en-US" altLang="zh-CN" dirty="0"/>
              <a:t>hich one is right ?</a:t>
            </a:r>
          </a:p>
          <a:p>
            <a:pPr marL="290513" indent="-290513" eaLnBrk="1" hangingPunct="1"/>
            <a:r>
              <a:rPr kumimoji="0" lang="en-US" altLang="zh-CN" dirty="0"/>
              <a:t>?       select distinct A1, A2, A3 </a:t>
            </a:r>
            <a:br>
              <a:rPr kumimoji="0" lang="en-US" altLang="zh-CN" i="1" dirty="0"/>
            </a:br>
            <a:r>
              <a:rPr kumimoji="0" lang="en-US" altLang="zh-CN" i="1" dirty="0"/>
              <a:t>	</a:t>
            </a:r>
            <a:r>
              <a:rPr kumimoji="0" lang="en-US" altLang="zh-CN" dirty="0"/>
              <a:t>from    r</a:t>
            </a:r>
            <a:r>
              <a:rPr kumimoji="0" lang="en-US" altLang="zh-CN" i="1" dirty="0"/>
              <a:t>	</a:t>
            </a:r>
          </a:p>
          <a:p>
            <a:pPr marL="290513" indent="-290513" eaLnBrk="1" hangingPunct="1">
              <a:buFont typeface="Wingdings" pitchFamily="2" charset="2"/>
              <a:buNone/>
            </a:pPr>
            <a:r>
              <a:rPr kumimoji="0" lang="en-US" altLang="zh-CN" dirty="0"/>
              <a:t>            where …</a:t>
            </a:r>
            <a:endParaRPr kumimoji="0" lang="zh-CN" altLang="en-US" dirty="0"/>
          </a:p>
          <a:p>
            <a:pPr marL="290513" indent="-290513" eaLnBrk="1" hangingPunct="1"/>
            <a:r>
              <a:rPr kumimoji="0" lang="en-US" altLang="zh-CN" dirty="0"/>
              <a:t>?      select distinct A1, distinct A2 </a:t>
            </a:r>
            <a:br>
              <a:rPr kumimoji="0" lang="en-US" altLang="zh-CN" i="1" dirty="0"/>
            </a:br>
            <a:r>
              <a:rPr kumimoji="0" lang="en-US" altLang="zh-CN" i="1" dirty="0"/>
              <a:t>	</a:t>
            </a:r>
            <a:r>
              <a:rPr kumimoji="0" lang="en-US" altLang="zh-CN" dirty="0"/>
              <a:t>from    r</a:t>
            </a:r>
            <a:r>
              <a:rPr kumimoji="0" lang="en-US" altLang="zh-CN" i="1" dirty="0"/>
              <a:t>	</a:t>
            </a:r>
          </a:p>
          <a:p>
            <a:pPr marL="290513" indent="-290513" eaLnBrk="1" hangingPunct="1">
              <a:buFont typeface="Wingdings" pitchFamily="2" charset="2"/>
              <a:buNone/>
            </a:pPr>
            <a:r>
              <a:rPr kumimoji="0" lang="en-US" altLang="zh-CN" dirty="0"/>
              <a:t>            where …</a:t>
            </a:r>
            <a:endParaRPr kumimoji="0" lang="zh-CN" altLang="en-US" dirty="0"/>
          </a:p>
          <a:p>
            <a:pPr marL="290513" indent="-290513" eaLnBrk="1" hangingPunct="1"/>
            <a:r>
              <a:rPr kumimoji="0" lang="en-US" altLang="zh-CN" dirty="0"/>
              <a:t>?      select distinct (A1, A2), … </a:t>
            </a:r>
            <a:br>
              <a:rPr kumimoji="0" lang="en-US" altLang="zh-CN" i="1" dirty="0"/>
            </a:br>
            <a:r>
              <a:rPr kumimoji="0" lang="en-US" altLang="zh-CN" i="1" dirty="0"/>
              <a:t>	</a:t>
            </a:r>
            <a:r>
              <a:rPr kumimoji="0" lang="en-US" altLang="zh-CN" dirty="0"/>
              <a:t>from    r</a:t>
            </a:r>
            <a:r>
              <a:rPr kumimoji="0" lang="en-US" altLang="zh-CN" i="1" dirty="0"/>
              <a:t>	</a:t>
            </a:r>
          </a:p>
          <a:p>
            <a:pPr marL="290513" indent="-290513" eaLnBrk="1" hangingPunct="1">
              <a:buFont typeface="Wingdings" pitchFamily="2" charset="2"/>
              <a:buNone/>
            </a:pPr>
            <a:r>
              <a:rPr kumimoji="0" lang="en-US" altLang="zh-CN" dirty="0"/>
              <a:t>            where 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DA375-D082-4F51-A63D-27D2C7100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1FF2A-6A3D-48C5-AB80-9555B2D3D680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62F5F2-D9AD-48D9-BE29-51555439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7171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Overview of The SQL Query Language</a:t>
            </a:r>
          </a:p>
          <a:p>
            <a:r>
              <a:rPr lang="en-US" altLang="en-US" sz="2400" dirty="0"/>
              <a:t>SQL Data Definition</a:t>
            </a:r>
          </a:p>
          <a:p>
            <a:endParaRPr lang="en-US" altLang="en-US" sz="2400" dirty="0"/>
          </a:p>
          <a:p>
            <a:r>
              <a:rPr lang="en-US" altLang="en-US" sz="2400" dirty="0"/>
              <a:t>Basic Query Structure of SQL Queries</a:t>
            </a:r>
          </a:p>
          <a:p>
            <a:r>
              <a:rPr lang="en-US" altLang="en-US" sz="2400" dirty="0"/>
              <a:t>Additional Basic Operations</a:t>
            </a:r>
          </a:p>
          <a:p>
            <a:r>
              <a:rPr lang="en-US" altLang="en-US" sz="2400" dirty="0"/>
              <a:t>Set Operations</a:t>
            </a:r>
          </a:p>
          <a:p>
            <a:r>
              <a:rPr lang="en-US" altLang="en-US" sz="2400" dirty="0"/>
              <a:t>Null Values</a:t>
            </a:r>
          </a:p>
          <a:p>
            <a:r>
              <a:rPr lang="en-US" altLang="en-US" sz="2400" dirty="0"/>
              <a:t>Aggregate Functions</a:t>
            </a:r>
          </a:p>
          <a:p>
            <a:r>
              <a:rPr lang="en-US" altLang="en-US" sz="2400" dirty="0"/>
              <a:t>Nested Subqueries</a:t>
            </a:r>
          </a:p>
          <a:p>
            <a:endParaRPr lang="en-US" altLang="en-US" sz="2400" dirty="0"/>
          </a:p>
          <a:p>
            <a:r>
              <a:rPr lang="en-US" altLang="en-US" sz="2400" dirty="0"/>
              <a:t>Modification of the Database</a:t>
            </a:r>
            <a:endParaRPr kumimoji="1" lang="en-US" altLang="en-US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2F015-452B-48EC-A252-9A7C58735969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6" name="标注: 弯曲线形(带强调线) 5">
            <a:extLst>
              <a:ext uri="{FF2B5EF4-FFF2-40B4-BE49-F238E27FC236}">
                <a16:creationId xmlns:a16="http://schemas.microsoft.com/office/drawing/2014/main" id="{D8EF590C-864F-42E3-AD8C-1BC34CC1D558}"/>
              </a:ext>
            </a:extLst>
          </p:cNvPr>
          <p:cNvSpPr/>
          <p:nvPr/>
        </p:nvSpPr>
        <p:spPr>
          <a:xfrm>
            <a:off x="7476916" y="773126"/>
            <a:ext cx="3504386" cy="29832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7674"/>
              <a:gd name="adj6" fmla="val -6429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SQL history, background 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标注: 弯曲线形(带强调线) 8">
            <a:extLst>
              <a:ext uri="{FF2B5EF4-FFF2-40B4-BE49-F238E27FC236}">
                <a16:creationId xmlns:a16="http://schemas.microsoft.com/office/drawing/2014/main" id="{E1AD429B-857E-46EC-BF9B-20078CB769E8}"/>
              </a:ext>
            </a:extLst>
          </p:cNvPr>
          <p:cNvSpPr/>
          <p:nvPr/>
        </p:nvSpPr>
        <p:spPr>
          <a:xfrm>
            <a:off x="4248357" y="1281285"/>
            <a:ext cx="5318761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090"/>
              <a:gd name="adj6" fmla="val -2398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domain types, definition and modification of schemas</a:t>
            </a:r>
            <a:r>
              <a:rPr lang="zh-CN" altLang="en-US" sz="1600" dirty="0">
                <a:solidFill>
                  <a:schemeClr val="tx1"/>
                </a:solidFill>
              </a:rPr>
              <a:t>，</a:t>
            </a:r>
            <a:r>
              <a:rPr lang="en-US" altLang="zh-CN" sz="1600" dirty="0">
                <a:solidFill>
                  <a:schemeClr val="tx1"/>
                </a:solidFill>
              </a:rPr>
              <a:t>DDL</a:t>
            </a:r>
            <a:r>
              <a:rPr lang="zh-CN" altLang="en-US" sz="1600" dirty="0">
                <a:solidFill>
                  <a:schemeClr val="tx1"/>
                </a:solidFill>
              </a:rPr>
              <a:t>，</a:t>
            </a:r>
            <a:r>
              <a:rPr lang="en-US" altLang="zh-CN" sz="1600" dirty="0">
                <a:solidFill>
                  <a:schemeClr val="tx1"/>
                </a:solidFill>
              </a:rPr>
              <a:t> by </a:t>
            </a:r>
            <a:r>
              <a:rPr lang="en-US" altLang="zh-CN" sz="1600" b="1" dirty="0">
                <a:solidFill>
                  <a:srgbClr val="FF0000"/>
                </a:solidFill>
              </a:rPr>
              <a:t>create</a:t>
            </a:r>
            <a:r>
              <a:rPr lang="en-US" altLang="zh-CN" sz="1600" dirty="0">
                <a:solidFill>
                  <a:srgbClr val="FF0000"/>
                </a:solidFill>
              </a:rPr>
              <a:t>/</a:t>
            </a:r>
            <a:r>
              <a:rPr lang="en-US" altLang="zh-CN" sz="1600" b="1" dirty="0">
                <a:solidFill>
                  <a:srgbClr val="FF0000"/>
                </a:solidFill>
              </a:rPr>
              <a:t>alter</a:t>
            </a:r>
            <a:r>
              <a:rPr lang="en-US" altLang="zh-CN" sz="1600" dirty="0">
                <a:solidFill>
                  <a:srgbClr val="FF0000"/>
                </a:solidFill>
              </a:rPr>
              <a:t>/</a:t>
            </a:r>
            <a:r>
              <a:rPr lang="en-US" altLang="zh-CN" sz="1600" b="1" dirty="0">
                <a:solidFill>
                  <a:srgbClr val="FF0000"/>
                </a:solidFill>
              </a:rPr>
              <a:t>drop</a:t>
            </a:r>
            <a:r>
              <a:rPr lang="en-US" altLang="zh-CN" sz="1600" dirty="0">
                <a:solidFill>
                  <a:schemeClr val="tx1"/>
                </a:solidFill>
              </a:rPr>
              <a:t>——</a:t>
            </a:r>
            <a:r>
              <a:rPr lang="zh-CN" altLang="en-US" sz="1600" b="1" dirty="0">
                <a:solidFill>
                  <a:srgbClr val="1A04BC"/>
                </a:solidFill>
              </a:rPr>
              <a:t>建立</a:t>
            </a:r>
            <a:r>
              <a:rPr lang="en-US" altLang="zh-CN" sz="1600" b="1" dirty="0">
                <a:solidFill>
                  <a:srgbClr val="1A04BC"/>
                </a:solidFill>
              </a:rPr>
              <a:t>/</a:t>
            </a:r>
            <a:r>
              <a:rPr lang="zh-CN" altLang="en-US" sz="1600" b="1" dirty="0">
                <a:solidFill>
                  <a:srgbClr val="1A04BC"/>
                </a:solidFill>
              </a:rPr>
              <a:t>定义数据库</a:t>
            </a:r>
          </a:p>
        </p:txBody>
      </p:sp>
      <p:sp>
        <p:nvSpPr>
          <p:cNvPr id="10" name="标注: 弯曲线形(带强调线) 9">
            <a:extLst>
              <a:ext uri="{FF2B5EF4-FFF2-40B4-BE49-F238E27FC236}">
                <a16:creationId xmlns:a16="http://schemas.microsoft.com/office/drawing/2014/main" id="{DB3A66EC-25EB-4FBB-A018-F7C48F166DC4}"/>
              </a:ext>
            </a:extLst>
          </p:cNvPr>
          <p:cNvSpPr/>
          <p:nvPr/>
        </p:nvSpPr>
        <p:spPr>
          <a:xfrm>
            <a:off x="6810757" y="3134970"/>
            <a:ext cx="3186994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4299"/>
              <a:gd name="adj6" fmla="val -4228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by</a:t>
            </a:r>
            <a:r>
              <a:rPr lang="en-US" altLang="zh-CN" sz="1600" b="1" dirty="0">
                <a:solidFill>
                  <a:srgbClr val="FF0000"/>
                </a:solidFill>
              </a:rPr>
              <a:t> Select</a:t>
            </a:r>
            <a:r>
              <a:rPr lang="en-US" altLang="zh-CN" sz="1600" dirty="0">
                <a:solidFill>
                  <a:schemeClr val="tx1"/>
                </a:solidFill>
              </a:rPr>
              <a:t> for query </a:t>
            </a:r>
            <a:r>
              <a:rPr lang="en-US" altLang="zh-CN" sz="1600" b="1" dirty="0">
                <a:solidFill>
                  <a:srgbClr val="1A04BC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—</a:t>
            </a:r>
            <a:r>
              <a:rPr lang="zh-CN" altLang="en-US" sz="1600" b="1" dirty="0">
                <a:solidFill>
                  <a:srgbClr val="1A04BC"/>
                </a:solidFill>
              </a:rPr>
              <a:t>查询数据库</a:t>
            </a:r>
            <a:r>
              <a:rPr lang="en-US" altLang="zh-CN" sz="1600" b="1" dirty="0">
                <a:solidFill>
                  <a:srgbClr val="1A04BC"/>
                </a:solidFill>
              </a:rPr>
              <a:t> </a:t>
            </a:r>
            <a:endParaRPr lang="zh-CN" altLang="en-US" sz="1600" b="1" dirty="0">
              <a:solidFill>
                <a:srgbClr val="1A04BC"/>
              </a:solidFill>
            </a:endParaRPr>
          </a:p>
        </p:txBody>
      </p:sp>
      <p:sp>
        <p:nvSpPr>
          <p:cNvPr id="12" name="标注: 弯曲线形(带强调线) 11">
            <a:extLst>
              <a:ext uri="{FF2B5EF4-FFF2-40B4-BE49-F238E27FC236}">
                <a16:creationId xmlns:a16="http://schemas.microsoft.com/office/drawing/2014/main" id="{E6A654CF-4975-4081-89BC-109536057724}"/>
              </a:ext>
            </a:extLst>
          </p:cNvPr>
          <p:cNvSpPr/>
          <p:nvPr/>
        </p:nvSpPr>
        <p:spPr>
          <a:xfrm>
            <a:off x="6240632" y="5238377"/>
            <a:ext cx="4330952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5274"/>
              <a:gd name="adj6" fmla="val -4761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 by </a:t>
            </a:r>
            <a:r>
              <a:rPr lang="en-US" altLang="zh-CN" sz="1600" b="1" dirty="0">
                <a:solidFill>
                  <a:srgbClr val="FF0000"/>
                </a:solidFill>
              </a:rPr>
              <a:t>insert/update/update</a:t>
            </a:r>
            <a:r>
              <a:rPr lang="en-US" altLang="zh-CN" sz="1600" dirty="0">
                <a:solidFill>
                  <a:schemeClr val="tx1"/>
                </a:solidFill>
              </a:rPr>
              <a:t>——</a:t>
            </a:r>
            <a:r>
              <a:rPr lang="zh-CN" altLang="en-US" sz="1600" b="1" dirty="0">
                <a:solidFill>
                  <a:srgbClr val="1A04BC"/>
                </a:solidFill>
              </a:rPr>
              <a:t>修改</a:t>
            </a:r>
            <a:r>
              <a:rPr lang="en-US" altLang="zh-CN" sz="1600" b="1" dirty="0">
                <a:solidFill>
                  <a:srgbClr val="1A04BC"/>
                </a:solidFill>
              </a:rPr>
              <a:t>/</a:t>
            </a:r>
            <a:r>
              <a:rPr lang="zh-CN" altLang="en-US" sz="1600" b="1" dirty="0">
                <a:solidFill>
                  <a:srgbClr val="1A04BC"/>
                </a:solidFill>
              </a:rPr>
              <a:t>更新数据库</a:t>
            </a: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5FFCDB25-2023-449B-8715-F0C664D7C99D}"/>
              </a:ext>
            </a:extLst>
          </p:cNvPr>
          <p:cNvSpPr/>
          <p:nvPr/>
        </p:nvSpPr>
        <p:spPr>
          <a:xfrm>
            <a:off x="5212988" y="2393254"/>
            <a:ext cx="284889" cy="2258056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948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33F75-7D49-40AB-8E13-FC925FA8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The select Clause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97D87-F56C-47D8-8830-18B2B0A54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Font typeface="Monotype Sorts" charset="2"/>
              <a:buNone/>
              <a:tabLst>
                <a:tab pos="2055813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Font typeface="Monotype Sorts" charset="2"/>
              <a:buNone/>
              <a:tabLst>
                <a:tab pos="2055813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Font typeface="Monotype Sorts" charset="2"/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8F0964-9DC3-44E4-A1DE-FA08B0944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D3B75-0EE2-43E3-8514-907D9D58CB0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0D8826-1BE0-4C5C-9471-69ADB416C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AC8F772-E639-4FE0-991E-E8C326BCF58D}"/>
              </a:ext>
            </a:extLst>
          </p:cNvPr>
          <p:cNvSpPr/>
          <p:nvPr/>
        </p:nvSpPr>
        <p:spPr>
          <a:xfrm>
            <a:off x="7486056" y="902825"/>
            <a:ext cx="2346637" cy="100121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chemeClr val="tx1"/>
                </a:solidFill>
              </a:rPr>
              <a:t>实际应用中避免在</a:t>
            </a:r>
            <a:r>
              <a:rPr lang="en-US" altLang="zh-CN" sz="1800" dirty="0">
                <a:solidFill>
                  <a:schemeClr val="tx1"/>
                </a:solidFill>
              </a:rPr>
              <a:t>select</a:t>
            </a:r>
            <a:r>
              <a:rPr lang="zh-CN" altLang="en-US" sz="1800" dirty="0">
                <a:solidFill>
                  <a:schemeClr val="tx1"/>
                </a:solidFill>
              </a:rPr>
              <a:t>子句中使用*，防止索引失效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B04DAF6-84FC-4EB1-AC9D-1AEB9CD34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99223"/>
              </p:ext>
            </p:extLst>
          </p:nvPr>
        </p:nvGraphicFramePr>
        <p:xfrm>
          <a:off x="9496936" y="2991192"/>
          <a:ext cx="671513" cy="365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437</a:t>
                      </a:r>
                      <a:endParaRPr lang="zh-CN" altLang="en-US" sz="1800" dirty="0"/>
                    </a:p>
                  </a:txBody>
                  <a:tcPr marL="91410" marR="91410" marT="45536" marB="4553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0455598-3A2A-43D7-86CB-987940311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108294"/>
              </p:ext>
            </p:extLst>
          </p:nvPr>
        </p:nvGraphicFramePr>
        <p:xfrm>
          <a:off x="6553039" y="3581240"/>
          <a:ext cx="744538" cy="74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FOO</a:t>
                      </a:r>
                      <a:endParaRPr lang="zh-CN" altLang="en-US" sz="1800" dirty="0"/>
                    </a:p>
                  </a:txBody>
                  <a:tcPr marL="91538" marR="91538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437</a:t>
                      </a:r>
                      <a:endParaRPr lang="zh-CN" altLang="en-US" sz="1800" dirty="0"/>
                    </a:p>
                  </a:txBody>
                  <a:tcPr marL="91538" marR="91538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3476951-D053-41BB-A2C9-866A7CC7C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823595"/>
              </p:ext>
            </p:extLst>
          </p:nvPr>
        </p:nvGraphicFramePr>
        <p:xfrm>
          <a:off x="8322700" y="3679249"/>
          <a:ext cx="5270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marL="91324" marR="9132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marL="91324" marR="9132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marL="91324" marR="9132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marL="91324" marR="9132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marL="91324" marR="9132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510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ABC24-9FCA-4B6A-8237-2BE90ED87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The select Clause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5B1F0-A708-4CDB-AF46-0E39D9A9E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The query: </a:t>
            </a:r>
          </a:p>
          <a:p>
            <a:pPr lvl="1">
              <a:buFont typeface="Monotype Sorts" charset="2"/>
              <a:buNone/>
              <a:tabLst>
                <a:tab pos="2055813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</a:t>
            </a:r>
            <a:r>
              <a:rPr lang="en-US" altLang="en-US" i="1" dirty="0">
                <a:solidFill>
                  <a:srgbClr val="FF0000"/>
                </a:solidFill>
              </a:rPr>
              <a:t>salary/</a:t>
            </a:r>
            <a:r>
              <a:rPr lang="en-US" altLang="en-US" dirty="0">
                <a:solidFill>
                  <a:srgbClr val="FF0000"/>
                </a:solidFill>
              </a:rPr>
              <a:t>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Font typeface="Monotype Sorts" charset="2"/>
              <a:buNone/>
              <a:tabLst>
                <a:tab pos="2055813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</a:t>
            </a:r>
            <a:r>
              <a:rPr lang="en-US" altLang="en-US" dirty="0">
                <a:solidFill>
                  <a:srgbClr val="FF0000"/>
                </a:solidFill>
              </a:rPr>
              <a:t>/12</a:t>
            </a:r>
            <a:r>
              <a:rPr lang="en-US" altLang="en-US" i="1" dirty="0"/>
              <a:t>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Font typeface="Monotype Sorts" charset="2"/>
              <a:buNone/>
              <a:tabLst>
                <a:tab pos="2055813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</a:t>
            </a:r>
            <a:r>
              <a:rPr lang="en-US" altLang="en-US" i="1" dirty="0">
                <a:solidFill>
                  <a:srgbClr val="FF0000"/>
                </a:solidFill>
              </a:rPr>
              <a:t>salary/12  </a:t>
            </a:r>
            <a:r>
              <a:rPr lang="en-US" altLang="en-US" b="1" dirty="0"/>
              <a:t>as </a:t>
            </a:r>
            <a:r>
              <a:rPr lang="en-US" altLang="en-US" i="1" dirty="0" err="1">
                <a:solidFill>
                  <a:srgbClr val="FF0000"/>
                </a:solidFill>
              </a:rPr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4721AC-C348-422E-8E80-0ADADF862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74BDB-6279-4149-805D-122B261A915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5B6F76-B222-475E-9227-3DCB6352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579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011FF-5146-405C-BC59-ECEF28EE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The where Clause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F9E70A-98B8-4EB5-8A87-E167A0B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3112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1311275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Font typeface="Monotype Sorts" charset="2"/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1311275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 with salary &gt; 70000</a:t>
            </a:r>
          </a:p>
          <a:p>
            <a:pPr lvl="1">
              <a:buFont typeface="Monotype Sorts" charset="2"/>
              <a:buNone/>
              <a:tabLst>
                <a:tab pos="1311275" algn="l"/>
              </a:tabLst>
            </a:pPr>
            <a:r>
              <a:rPr lang="en-US" altLang="en-US" b="1" dirty="0"/>
              <a:t>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70000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0F235A-3836-48AE-805D-E4B18B2A5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7482-6D83-4C2E-9BA3-6B77EB6685AE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246F4A-C7AD-4860-ACB9-34B563D5C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6" name="Graphic 2">
            <a:extLst>
              <a:ext uri="{FF2B5EF4-FFF2-40B4-BE49-F238E27FC236}">
                <a16:creationId xmlns:a16="http://schemas.microsoft.com/office/drawing/2014/main" id="{74688178-951A-4483-B2AA-12BA51D85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307" t="787" r="41816" b="37397"/>
          <a:stretch/>
        </p:blipFill>
        <p:spPr>
          <a:xfrm>
            <a:off x="8694117" y="5080055"/>
            <a:ext cx="1582723" cy="1680622"/>
          </a:xfrm>
          <a:prstGeom prst="rect">
            <a:avLst/>
          </a:prstGeom>
        </p:spPr>
      </p:pic>
      <p:sp>
        <p:nvSpPr>
          <p:cNvPr id="7" name="AutoShape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D425268-28F0-4EE8-810E-431F3B1A9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1860410"/>
            <a:ext cx="304800" cy="141287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845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D083B-5028-4D57-9880-C971615F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Where Clause Predicates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685027-AA5D-45B2-8EFC-A5DE85207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SQL includes a </a:t>
            </a:r>
            <a:r>
              <a:rPr lang="en-US" altLang="en-US" b="1" dirty="0">
                <a:solidFill>
                  <a:srgbClr val="002060"/>
                </a:solidFill>
              </a:rPr>
              <a:t>between</a:t>
            </a:r>
            <a:r>
              <a:rPr lang="en-US" altLang="en-US" dirty="0"/>
              <a:t> comparison operator</a:t>
            </a:r>
          </a:p>
          <a:p>
            <a:r>
              <a:rPr lang="en-US" altLang="en-US" dirty="0"/>
              <a:t>Example:  Find the names of all instructors with salary between $90,000 and $100,000 (that is, </a:t>
            </a:r>
            <a:r>
              <a:rPr lang="en-US" altLang="en-US" dirty="0">
                <a:latin typeface="Symbol" panose="05050102010706020507" pitchFamily="18" charset="2"/>
              </a:rPr>
              <a:t> </a:t>
            </a:r>
            <a:r>
              <a:rPr lang="en-US" altLang="en-US" dirty="0"/>
              <a:t>$90,000 and </a:t>
            </a:r>
            <a:r>
              <a:rPr lang="en-US" altLang="en-US" dirty="0">
                <a:latin typeface="Symbol" panose="05050102010706020507" pitchFamily="18" charset="2"/>
              </a:rPr>
              <a:t> </a:t>
            </a:r>
            <a:r>
              <a:rPr lang="en-US" altLang="en-US" dirty="0"/>
              <a:t>$100,000)</a:t>
            </a:r>
          </a:p>
          <a:p>
            <a:pPr lvl="1"/>
            <a:r>
              <a:rPr lang="en-US" altLang="en-US" b="1" dirty="0"/>
              <a:t>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between </a:t>
            </a:r>
            <a:r>
              <a:rPr lang="en-US" altLang="en-US" dirty="0"/>
              <a:t>90000 </a:t>
            </a:r>
            <a:r>
              <a:rPr lang="en-US" altLang="en-US" b="1" dirty="0"/>
              <a:t>and </a:t>
            </a:r>
            <a:r>
              <a:rPr lang="en-US" altLang="en-US" dirty="0"/>
              <a:t>100000</a:t>
            </a:r>
          </a:p>
          <a:p>
            <a:r>
              <a:rPr lang="en-US" altLang="en-US" dirty="0"/>
              <a:t>Tuple comparison</a:t>
            </a:r>
          </a:p>
          <a:p>
            <a:pPr lvl="1"/>
            <a:r>
              <a:rPr kumimoji="0" lang="en-US" altLang="en-US" b="1" dirty="0"/>
              <a:t>select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course_id</a:t>
            </a:r>
            <a:br>
              <a:rPr kumimoji="0" lang="en-US" altLang="en-US" i="1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dirty="0"/>
              <a:t>(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dept_name</a:t>
            </a:r>
            <a:r>
              <a:rPr kumimoji="0" lang="en-US" altLang="en-US" dirty="0"/>
              <a:t>) = (</a:t>
            </a:r>
            <a:r>
              <a:rPr kumimoji="0" lang="en-US" altLang="en-US" i="1" dirty="0"/>
              <a:t>teaches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'Biology');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719643-F1FF-49E0-9CA4-6C9ED88DD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A44F-8FBD-4809-BBD4-A27CAEC354C5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FBE996-4859-479A-B866-F3B28569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2350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AEB25F-8E24-4542-9027-24881079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from Clause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E1A47E-8F28-494F-8075-EA2AC56BE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Font typeface="Monotype Sorts" charset="2"/>
              <a:buNone/>
              <a:tabLst>
                <a:tab pos="635000" algn="l"/>
                <a:tab pos="2403475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generates every possible </a:t>
            </a:r>
            <a:r>
              <a:rPr lang="en-US" altLang="en-US" b="1" dirty="0"/>
              <a:t>instructor – teaches pair</a:t>
            </a:r>
            <a:r>
              <a:rPr lang="en-US" altLang="en-US" dirty="0"/>
              <a:t>, with all attributes from both relations.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</a:t>
            </a:r>
          </a:p>
          <a:p>
            <a:pPr>
              <a:buFont typeface="Monotype Sorts" charset="2"/>
              <a:buNone/>
              <a:tabLst>
                <a:tab pos="635000" algn="l"/>
                <a:tab pos="2403475" algn="l"/>
              </a:tabLst>
            </a:pPr>
            <a:r>
              <a:rPr lang="en-US" altLang="en-US" i="1" dirty="0"/>
              <a:t>	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685C56-1F9E-42F3-ACAB-C5CF63349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0E603-C7C0-47C9-B159-F185335FEA5E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DDEB6B-A94A-4C54-94DE-F1A12E6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573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1BE08-3FB0-4980-88FF-7032F829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Cartesian Product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D11F04-C831-4136-8F22-8C9050C7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174F20-5B0D-4F40-8E3F-FB70C92A7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D165-0C1D-44A8-8FC4-52A3D6A266E7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A709B6-9580-40B1-A364-7A979C8B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6" name="Picture 4" descr="2">
            <a:extLst>
              <a:ext uri="{FF2B5EF4-FFF2-40B4-BE49-F238E27FC236}">
                <a16:creationId xmlns:a16="http://schemas.microsoft.com/office/drawing/2014/main" id="{55BF8357-4B28-426B-83D7-91B0E4D42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6"/>
          <a:stretch>
            <a:fillRect/>
          </a:stretch>
        </p:blipFill>
        <p:spPr bwMode="auto">
          <a:xfrm>
            <a:off x="6153099" y="1134390"/>
            <a:ext cx="3890963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>
            <a:extLst>
              <a:ext uri="{FF2B5EF4-FFF2-40B4-BE49-F238E27FC236}">
                <a16:creationId xmlns:a16="http://schemas.microsoft.com/office/drawing/2014/main" id="{BF6265BC-F2D3-41D6-9B34-F93818A1D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8287" y="812128"/>
            <a:ext cx="1227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en-US" sz="2000" i="1">
                <a:latin typeface="+mn-lt"/>
              </a:rPr>
              <a:t>instructor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EB7F8138-F13D-4BF5-BFAB-FDA0AAD8D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562" y="778790"/>
            <a:ext cx="9818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en-US" sz="2000" i="1">
                <a:latin typeface="+mn-lt"/>
              </a:rPr>
              <a:t>teaches</a:t>
            </a:r>
          </a:p>
        </p:txBody>
      </p:sp>
      <p:pic>
        <p:nvPicPr>
          <p:cNvPr id="9" name="Picture 8" descr="2">
            <a:extLst>
              <a:ext uri="{FF2B5EF4-FFF2-40B4-BE49-F238E27FC236}">
                <a16:creationId xmlns:a16="http://schemas.microsoft.com/office/drawing/2014/main" id="{421DFEFE-FB36-4AB8-BFA2-389CF5A87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57"/>
          <a:stretch>
            <a:fillRect/>
          </a:stretch>
        </p:blipFill>
        <p:spPr bwMode="auto">
          <a:xfrm>
            <a:off x="1946224" y="1209003"/>
            <a:ext cx="38830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 descr="3">
            <a:extLst>
              <a:ext uri="{FF2B5EF4-FFF2-40B4-BE49-F238E27FC236}">
                <a16:creationId xmlns:a16="http://schemas.microsoft.com/office/drawing/2014/main" id="{947B0381-27EB-49DB-B2CC-5C7540BB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24" y="2702840"/>
            <a:ext cx="6629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568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3E5392-D3B5-42C3-B2CB-D0C532BA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C2686-C8B5-4FC7-9773-8F93B4DD1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7289558" cy="5813231"/>
          </a:xfrm>
        </p:spPr>
        <p:txBody>
          <a:bodyPr/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Font typeface="Monotype Sorts" charset="2"/>
              <a:buNone/>
              <a:tabLst>
                <a:tab pos="2055813" algn="l"/>
              </a:tabLst>
            </a:pPr>
            <a:r>
              <a:rPr lang="en-US" altLang="en-US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br>
              <a:rPr lang="en-US" altLang="en-US" i="1" dirty="0"/>
            </a:br>
            <a:r>
              <a:rPr lang="en-US" altLang="en-US" i="1" dirty="0"/>
              <a:t>        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= </a:t>
            </a:r>
            <a:r>
              <a:rPr lang="en-US" altLang="en-US" dirty="0"/>
              <a:t>'Art'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2F0817-62D1-41E0-B374-EF40C699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B1D-2050-4FEB-A22E-D02BFA4686B1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D098D1-279E-4759-91A6-AA6E0DF1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6" name="Graphic 2">
            <a:extLst>
              <a:ext uri="{FF2B5EF4-FFF2-40B4-BE49-F238E27FC236}">
                <a16:creationId xmlns:a16="http://schemas.microsoft.com/office/drawing/2014/main" id="{E9CF593F-347D-412D-A410-32D738069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705" t="875" r="32623" b="14122"/>
          <a:stretch/>
        </p:blipFill>
        <p:spPr>
          <a:xfrm>
            <a:off x="7794686" y="855504"/>
            <a:ext cx="2805044" cy="5146991"/>
          </a:xfrm>
          <a:prstGeom prst="rect">
            <a:avLst/>
          </a:prstGeom>
        </p:spPr>
      </p:pic>
      <p:sp>
        <p:nvSpPr>
          <p:cNvPr id="7" name="AutoShape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607A65A-69B6-4DAA-A2BD-60F0CCE88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7847" y="1320030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472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075CB-1BFD-49ED-9F41-97C2F44E1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itchFamily="18" charset="0"/>
              </a:rPr>
              <a:t>注意事项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242565-4C94-4510-A3A1-B1176B671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5738" indent="-185738" eaLnBrk="1" hangingPunct="1">
              <a:lnSpc>
                <a:spcPct val="120000"/>
              </a:lnSpc>
            </a:pPr>
            <a:r>
              <a:rPr lang="en-US" altLang="zh-CN" b="1" i="1" dirty="0"/>
              <a:t>from</a:t>
            </a:r>
            <a:r>
              <a:rPr lang="en-US" altLang="zh-CN" b="1" dirty="0"/>
              <a:t> </a:t>
            </a:r>
            <a:r>
              <a:rPr lang="zh-CN" altLang="en-US" dirty="0"/>
              <a:t>子句中包括多个关系表时，一定要在</a:t>
            </a:r>
            <a:r>
              <a:rPr lang="en-US" altLang="zh-CN" i="1" dirty="0"/>
              <a:t>where</a:t>
            </a:r>
            <a:r>
              <a:rPr lang="zh-CN" altLang="en-US" dirty="0"/>
              <a:t>子句中加入连接条件</a:t>
            </a:r>
            <a:endParaRPr lang="en-US" altLang="zh-CN" dirty="0"/>
          </a:p>
          <a:p>
            <a:pPr marL="542926" lvl="1" indent="-185738">
              <a:lnSpc>
                <a:spcPct val="120000"/>
              </a:lnSpc>
            </a:pPr>
            <a:r>
              <a:rPr lang="zh-CN" altLang="en-US" dirty="0"/>
              <a:t>防止出现</a:t>
            </a:r>
            <a:r>
              <a:rPr lang="en-US" altLang="zh-CN" dirty="0"/>
              <a:t>costly</a:t>
            </a:r>
            <a:r>
              <a:rPr lang="zh-CN" altLang="en-US" dirty="0"/>
              <a:t>多表笛卡尔积操作</a:t>
            </a:r>
            <a:endParaRPr lang="en-US" altLang="zh-CN" dirty="0"/>
          </a:p>
          <a:p>
            <a:pPr marL="185738" indent="-185738" eaLnBrk="1" hangingPunct="1">
              <a:lnSpc>
                <a:spcPct val="120000"/>
              </a:lnSpc>
            </a:pPr>
            <a:r>
              <a:rPr lang="zh-CN" altLang="en-US" dirty="0"/>
              <a:t>实际应用中，对频繁执行的</a:t>
            </a:r>
            <a:r>
              <a:rPr lang="en-US" altLang="zh-CN" dirty="0"/>
              <a:t>SQL</a:t>
            </a:r>
            <a:r>
              <a:rPr lang="zh-CN" altLang="en-US" dirty="0"/>
              <a:t>查询，其</a:t>
            </a:r>
            <a:r>
              <a:rPr lang="en-US" altLang="zh-CN" i="1" dirty="0"/>
              <a:t>from</a:t>
            </a:r>
            <a:r>
              <a:rPr lang="zh-CN" altLang="en-US" dirty="0"/>
              <a:t>子句中的表的个数不要过多，如不要超过</a:t>
            </a:r>
            <a:r>
              <a:rPr lang="en-US" altLang="zh-CN" dirty="0"/>
              <a:t>4</a:t>
            </a:r>
            <a:r>
              <a:rPr lang="zh-CN" altLang="en-US" dirty="0"/>
              <a:t>个！</a:t>
            </a:r>
            <a:endParaRPr lang="en-US" altLang="zh-CN" dirty="0"/>
          </a:p>
          <a:p>
            <a:pPr marL="542926" lvl="1" indent="-185738">
              <a:lnSpc>
                <a:spcPct val="120000"/>
              </a:lnSpc>
            </a:pPr>
            <a:r>
              <a:rPr lang="zh-CN" altLang="en-US" dirty="0"/>
              <a:t>避免耗时费力的多表连接操作</a:t>
            </a:r>
            <a:endParaRPr lang="en-US" altLang="zh-CN" dirty="0"/>
          </a:p>
          <a:p>
            <a:pPr marL="185738" indent="-185738" eaLnBrk="1" hangingPunct="1">
              <a:lnSpc>
                <a:spcPct val="120000"/>
              </a:lnSpc>
            </a:pPr>
            <a:r>
              <a:rPr lang="zh-CN" altLang="en-US" dirty="0"/>
              <a:t>如果频繁执行的</a:t>
            </a:r>
            <a:r>
              <a:rPr lang="en-US" altLang="zh-CN" dirty="0"/>
              <a:t>SQL</a:t>
            </a:r>
            <a:r>
              <a:rPr lang="zh-CN" altLang="en-US" dirty="0"/>
              <a:t>查询涉及的查询数据存放在</a:t>
            </a:r>
            <a:r>
              <a:rPr lang="en-US" altLang="zh-CN" i="1" dirty="0"/>
              <a:t>N</a:t>
            </a:r>
            <a:r>
              <a:rPr lang="en-US" altLang="zh-CN" dirty="0"/>
              <a:t>≥4</a:t>
            </a:r>
            <a:r>
              <a:rPr lang="zh-CN" altLang="en-US" dirty="0"/>
              <a:t>张表中，可以考虑将这</a:t>
            </a:r>
            <a:r>
              <a:rPr lang="en-US" altLang="zh-CN" i="1" dirty="0"/>
              <a:t>N</a:t>
            </a:r>
            <a:r>
              <a:rPr lang="zh-CN" altLang="en-US" dirty="0"/>
              <a:t>张表中的数据进行合并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D44BF0-AD43-465E-A24A-173E852EC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E88D-C3F1-4D42-BCB6-D89D754DE123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7C9DD7-AB2B-44F9-AB6B-98A66B0F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924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7ACB3C-383D-49E7-AC96-AD5C5728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natural join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CB3895-4D75-4E93-96CA-5EEA6E41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5738" indent="-185738" eaLnBrk="1" hangingPunct="1">
              <a:defRPr/>
            </a:pPr>
            <a:r>
              <a:rPr lang="en-US" altLang="zh-CN" dirty="0"/>
              <a:t>SQL also supports  “</a:t>
            </a:r>
            <a:r>
              <a:rPr lang="en-US" altLang="zh-CN" i="1" dirty="0"/>
              <a:t>natural join</a:t>
            </a:r>
            <a:r>
              <a:rPr lang="en-US" altLang="zh-CN" dirty="0"/>
              <a:t>” in the </a:t>
            </a:r>
            <a:r>
              <a:rPr lang="en-US" altLang="zh-CN" i="1" dirty="0"/>
              <a:t>from</a:t>
            </a:r>
            <a:r>
              <a:rPr lang="en-US" altLang="zh-CN" dirty="0"/>
              <a:t> subclause</a:t>
            </a:r>
          </a:p>
          <a:p>
            <a:pPr marL="185738" indent="-185738" eaLnBrk="1" hangingPunct="1">
              <a:defRPr/>
            </a:pPr>
            <a:r>
              <a:rPr lang="en-US" altLang="zh-CN" dirty="0"/>
              <a:t>E.g. </a:t>
            </a:r>
            <a:r>
              <a:rPr lang="en-US" altLang="en-US" dirty="0">
                <a:cs typeface="Times New Roman" pitchFamily="18" charset="0"/>
              </a:rPr>
              <a:t>Find the names of all instructors in the Art  department who have taught some course and the </a:t>
            </a:r>
            <a:r>
              <a:rPr lang="en-US" altLang="en-US" dirty="0" err="1">
                <a:cs typeface="Times New Roman" pitchFamily="18" charset="0"/>
              </a:rPr>
              <a:t>course_id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</a:t>
            </a:r>
          </a:p>
          <a:p>
            <a:pPr marL="384175" lvl="1" indent="0">
              <a:buFont typeface="Wingdings" pitchFamily="2" charset="2"/>
              <a:buNone/>
              <a:tabLst>
                <a:tab pos="2055813" algn="l"/>
              </a:tabLst>
              <a:defRPr/>
            </a:pPr>
            <a:r>
              <a:rPr lang="en-US" altLang="en-US" b="1" dirty="0">
                <a:cs typeface="Times New Roman" pitchFamily="18" charset="0"/>
              </a:rPr>
              <a:t>select </a:t>
            </a:r>
            <a:r>
              <a:rPr lang="en-US" altLang="en-US" i="1" dirty="0">
                <a:cs typeface="Times New Roman" pitchFamily="18" charset="0"/>
              </a:rPr>
              <a:t>name, </a:t>
            </a:r>
            <a:r>
              <a:rPr lang="en-US" altLang="en-US" i="1" dirty="0" err="1">
                <a:cs typeface="Times New Roman" pitchFamily="18" charset="0"/>
              </a:rPr>
              <a:t>course_id</a:t>
            </a:r>
            <a:br>
              <a:rPr lang="en-US" altLang="en-US" i="1" dirty="0">
                <a:cs typeface="Times New Roman" pitchFamily="18" charset="0"/>
              </a:rPr>
            </a:br>
            <a:r>
              <a:rPr lang="en-US" altLang="en-US" b="1" dirty="0">
                <a:cs typeface="Times New Roman" pitchFamily="18" charset="0"/>
              </a:rPr>
              <a:t>from </a:t>
            </a:r>
            <a:r>
              <a:rPr lang="en-US" altLang="en-US" i="1" dirty="0">
                <a:cs typeface="Times New Roman" pitchFamily="18" charset="0"/>
              </a:rPr>
              <a:t>instructor </a:t>
            </a:r>
            <a:r>
              <a:rPr lang="en-US" altLang="zh-CN" b="1" i="1" dirty="0">
                <a:solidFill>
                  <a:srgbClr val="FF0000"/>
                </a:solidFill>
              </a:rPr>
              <a:t>natural join</a:t>
            </a:r>
            <a:r>
              <a:rPr lang="en-US" altLang="en-US" b="1" i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altLang="en-US" i="1" dirty="0">
                <a:cs typeface="Times New Roman" pitchFamily="18" charset="0"/>
              </a:rPr>
              <a:t>teaches</a:t>
            </a:r>
            <a:br>
              <a:rPr lang="en-US" altLang="en-US" i="1" dirty="0">
                <a:cs typeface="Times New Roman" pitchFamily="18" charset="0"/>
              </a:rPr>
            </a:br>
            <a:r>
              <a:rPr lang="en-US" altLang="en-US" b="1" dirty="0">
                <a:cs typeface="Times New Roman" pitchFamily="18" charset="0"/>
              </a:rPr>
              <a:t>where </a:t>
            </a:r>
            <a:r>
              <a:rPr lang="en-US" altLang="en-US" i="1" dirty="0">
                <a:cs typeface="Times New Roman" pitchFamily="18" charset="0"/>
              </a:rPr>
              <a:t>instructor. </a:t>
            </a:r>
            <a:r>
              <a:rPr lang="en-US" altLang="en-US" i="1" dirty="0" err="1">
                <a:cs typeface="Times New Roman" pitchFamily="18" charset="0"/>
              </a:rPr>
              <a:t>dept_name</a:t>
            </a:r>
            <a:r>
              <a:rPr lang="en-US" altLang="en-US" i="1" dirty="0">
                <a:cs typeface="Times New Roman" pitchFamily="18" charset="0"/>
              </a:rPr>
              <a:t> = </a:t>
            </a:r>
            <a:r>
              <a:rPr lang="en-US" altLang="en-US" dirty="0">
                <a:cs typeface="Times New Roman" pitchFamily="18" charset="0"/>
              </a:rPr>
              <a:t>‘Art’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en-US" dirty="0">
                <a:cs typeface="Times New Roman" pitchFamily="18" charset="0"/>
              </a:rPr>
              <a:t>Compared with: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372D99-A441-49CB-AEDA-467171D53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CEBE-F29B-41A3-A9A7-4411C0601609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59B540-DB7B-47B9-A11C-FE1A079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AA68FC8-C0EA-4CA6-A4F6-E899F37E109E}"/>
              </a:ext>
            </a:extLst>
          </p:cNvPr>
          <p:cNvSpPr txBox="1"/>
          <p:nvPr/>
        </p:nvSpPr>
        <p:spPr>
          <a:xfrm>
            <a:off x="2973679" y="4225375"/>
            <a:ext cx="5402263" cy="1570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en-US" altLang="en-US" sz="2400" b="1" dirty="0">
                <a:cs typeface="Times New Roman" pitchFamily="18" charset="0"/>
              </a:rPr>
              <a:t>select </a:t>
            </a:r>
            <a:r>
              <a:rPr lang="en-US" altLang="en-US" sz="2400" i="1" dirty="0">
                <a:cs typeface="Times New Roman" pitchFamily="18" charset="0"/>
              </a:rPr>
              <a:t>name, </a:t>
            </a:r>
            <a:r>
              <a:rPr lang="en-US" altLang="en-US" sz="2400" i="1" dirty="0" err="1">
                <a:cs typeface="Times New Roman" pitchFamily="18" charset="0"/>
              </a:rPr>
              <a:t>course_id</a:t>
            </a:r>
            <a:br>
              <a:rPr lang="en-US" altLang="en-US" sz="2400" i="1" dirty="0">
                <a:cs typeface="Times New Roman" pitchFamily="18" charset="0"/>
              </a:rPr>
            </a:br>
            <a:r>
              <a:rPr lang="en-US" altLang="en-US" sz="2400" b="1" dirty="0">
                <a:cs typeface="Times New Roman" pitchFamily="18" charset="0"/>
              </a:rPr>
              <a:t>from </a:t>
            </a:r>
            <a:r>
              <a:rPr lang="en-US" altLang="en-US" sz="2400" i="1" dirty="0">
                <a:cs typeface="Times New Roman" pitchFamily="18" charset="0"/>
              </a:rPr>
              <a:t>instructor, teaches</a:t>
            </a:r>
            <a:br>
              <a:rPr lang="en-US" altLang="en-US" sz="2400" i="1" dirty="0">
                <a:cs typeface="Times New Roman" pitchFamily="18" charset="0"/>
              </a:rPr>
            </a:br>
            <a:r>
              <a:rPr lang="en-US" altLang="en-US" sz="2400" b="1" dirty="0">
                <a:cs typeface="Times New Roman" pitchFamily="18" charset="0"/>
              </a:rPr>
              <a:t>where </a:t>
            </a:r>
            <a:r>
              <a:rPr lang="en-US" altLang="en-US" sz="2400" i="1" dirty="0">
                <a:cs typeface="Times New Roman" pitchFamily="18" charset="0"/>
              </a:rPr>
              <a:t>instructor.ID = teaches.ID</a:t>
            </a:r>
          </a:p>
          <a:p>
            <a:pPr marL="0" lvl="1">
              <a:defRPr/>
            </a:pPr>
            <a:r>
              <a:rPr lang="en-US" altLang="en-US" sz="2400" b="1" i="1" dirty="0">
                <a:cs typeface="Times New Roman" pitchFamily="18" charset="0"/>
              </a:rPr>
              <a:t>           and</a:t>
            </a:r>
            <a:r>
              <a:rPr lang="en-US" altLang="en-US" sz="2400" i="1" dirty="0">
                <a:cs typeface="Times New Roman" pitchFamily="18" charset="0"/>
              </a:rPr>
              <a:t>  </a:t>
            </a:r>
            <a:r>
              <a:rPr lang="en-US" altLang="en-US" sz="2400" i="1" dirty="0">
                <a:solidFill>
                  <a:srgbClr val="FF0000"/>
                </a:solidFill>
                <a:cs typeface="Times New Roman" pitchFamily="18" charset="0"/>
              </a:rPr>
              <a:t>instructor. </a:t>
            </a:r>
            <a:r>
              <a:rPr lang="en-US" altLang="en-US" sz="2400" i="1" dirty="0" err="1">
                <a:solidFill>
                  <a:srgbClr val="FF0000"/>
                </a:solidFill>
                <a:cs typeface="Times New Roman" pitchFamily="18" charset="0"/>
              </a:rPr>
              <a:t>dept_name</a:t>
            </a:r>
            <a:r>
              <a:rPr lang="en-US" altLang="en-US" sz="2400" i="1" dirty="0">
                <a:solidFill>
                  <a:srgbClr val="FF0000"/>
                </a:solidFill>
                <a:cs typeface="Times New Roman" pitchFamily="18" charset="0"/>
              </a:rPr>
              <a:t> = </a:t>
            </a:r>
            <a:r>
              <a:rPr lang="en-US" altLang="en-US" sz="2400" dirty="0">
                <a:solidFill>
                  <a:srgbClr val="FF0000"/>
                </a:solidFill>
                <a:cs typeface="Times New Roman" pitchFamily="18" charset="0"/>
              </a:rPr>
              <a:t>‘Art’</a:t>
            </a:r>
            <a:r>
              <a:rPr lang="en-US" altLang="en-US" sz="2400" i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3921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E225AC8-FED4-459D-B54A-A553C3BE4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017" y="811004"/>
            <a:ext cx="3138425" cy="57287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5A78B2B-88BB-4541-A303-8F76053E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 Syntax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246C5-9892-4AA8-99EB-E85E0283D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pPr marL="342900" indent="-342900" eaLnBrk="1" hangingPunct="1">
              <a:spcBef>
                <a:spcPct val="0"/>
              </a:spcBef>
              <a:buClrTx/>
              <a:buSzPct val="105000"/>
              <a:buFontTx/>
              <a:buNone/>
            </a:pPr>
            <a:r>
              <a:rPr kumimoji="0" lang="en-US" altLang="zh-CN" sz="2800" b="1" dirty="0">
                <a:cs typeface="Times New Roman" pitchFamily="18" charset="0"/>
              </a:rPr>
              <a:t>Select</a:t>
            </a:r>
            <a:r>
              <a:rPr kumimoji="0" lang="en-US" altLang="zh-CN" sz="2800" dirty="0">
                <a:cs typeface="Times New Roman" pitchFamily="18" charset="0"/>
              </a:rPr>
              <a:t> {</a:t>
            </a:r>
            <a:r>
              <a:rPr lang="en-US" altLang="zh-CN" sz="2800" dirty="0">
                <a:solidFill>
                  <a:srgbClr val="110DB3"/>
                </a:solidFill>
                <a:cs typeface="Times New Roman" pitchFamily="18" charset="0"/>
              </a:rPr>
              <a:t>ALL | DISTINCT </a:t>
            </a:r>
            <a:r>
              <a:rPr kumimoji="0" lang="en-US" altLang="zh-CN" sz="2800" dirty="0">
                <a:cs typeface="Times New Roman" pitchFamily="18" charset="0"/>
              </a:rPr>
              <a:t>} &lt;column expression1&gt; </a:t>
            </a:r>
            <a:r>
              <a:rPr kumimoji="0" lang="en-US" altLang="zh-CN" sz="2800" dirty="0">
                <a:solidFill>
                  <a:srgbClr val="FF0000"/>
                </a:solidFill>
                <a:cs typeface="Times New Roman" pitchFamily="18" charset="0"/>
              </a:rPr>
              <a:t>{</a:t>
            </a:r>
            <a:r>
              <a:rPr kumimoji="0" lang="en-US" altLang="zh-CN" sz="2800" dirty="0">
                <a:cs typeface="Times New Roman" pitchFamily="18" charset="0"/>
              </a:rPr>
              <a:t>,</a:t>
            </a:r>
          </a:p>
          <a:p>
            <a:pPr marL="342900" indent="-342900" eaLnBrk="1" hangingPunct="1">
              <a:spcBef>
                <a:spcPct val="0"/>
              </a:spcBef>
              <a:buClrTx/>
              <a:buSzPct val="105000"/>
              <a:buFontTx/>
              <a:buNone/>
            </a:pPr>
            <a:r>
              <a:rPr kumimoji="0" lang="en-US" altLang="zh-CN" sz="2800" dirty="0">
                <a:cs typeface="Times New Roman" pitchFamily="18" charset="0"/>
              </a:rPr>
              <a:t>                                                         </a:t>
            </a:r>
            <a:r>
              <a:rPr kumimoji="0" lang="en-US" altLang="zh-CN" sz="2800" dirty="0"/>
              <a:t>&lt;column expression1&gt; </a:t>
            </a:r>
            <a:r>
              <a:rPr kumimoji="0" lang="en-US" altLang="zh-CN" sz="2800" dirty="0">
                <a:solidFill>
                  <a:srgbClr val="FF0000"/>
                </a:solidFill>
              </a:rPr>
              <a:t>}</a:t>
            </a:r>
          </a:p>
          <a:p>
            <a:pPr marL="342900" indent="-342900" eaLnBrk="1" hangingPunct="1">
              <a:spcBef>
                <a:spcPct val="0"/>
              </a:spcBef>
              <a:buClrTx/>
              <a:buSzPct val="105000"/>
              <a:buFontTx/>
              <a:buNone/>
            </a:pPr>
            <a:r>
              <a:rPr kumimoji="0" lang="en-US" altLang="zh-CN" sz="2800" b="1" dirty="0"/>
              <a:t> From </a:t>
            </a:r>
            <a:r>
              <a:rPr kumimoji="0" lang="en-US" altLang="zh-CN" sz="2800" dirty="0"/>
              <a:t>  &lt;</a:t>
            </a:r>
            <a:r>
              <a:rPr kumimoji="0" lang="en-US" altLang="zh-CN" sz="2800" dirty="0" err="1"/>
              <a:t>table_name</a:t>
            </a:r>
            <a:r>
              <a:rPr kumimoji="0" lang="en-US" altLang="zh-CN" sz="2800" dirty="0"/>
              <a:t> or </a:t>
            </a:r>
            <a:r>
              <a:rPr kumimoji="0" lang="en-US" altLang="zh-CN" sz="2800" dirty="0" err="1"/>
              <a:t>view_name</a:t>
            </a:r>
            <a:r>
              <a:rPr kumimoji="0" lang="en-US" altLang="zh-CN" sz="2800" dirty="0"/>
              <a:t>&gt; </a:t>
            </a:r>
            <a:r>
              <a:rPr kumimoji="0" lang="en-US" altLang="zh-CN" sz="2800" dirty="0">
                <a:solidFill>
                  <a:srgbClr val="FF0000"/>
                </a:solidFill>
              </a:rPr>
              <a:t>{</a:t>
            </a:r>
            <a:r>
              <a:rPr kumimoji="0" lang="en-US" altLang="zh-CN" sz="2800" dirty="0"/>
              <a:t>, </a:t>
            </a:r>
          </a:p>
          <a:p>
            <a:pPr marL="342900" indent="-342900" eaLnBrk="1" hangingPunct="1">
              <a:spcBef>
                <a:spcPct val="0"/>
              </a:spcBef>
              <a:buClrTx/>
              <a:buSzPct val="105000"/>
              <a:buFontTx/>
              <a:buNone/>
            </a:pPr>
            <a:r>
              <a:rPr kumimoji="0" lang="en-US" altLang="zh-CN" sz="2800" dirty="0"/>
              <a:t>                                                     &lt;</a:t>
            </a:r>
            <a:r>
              <a:rPr kumimoji="0" lang="en-US" altLang="zh-CN" sz="2800" dirty="0" err="1"/>
              <a:t>table_name</a:t>
            </a:r>
            <a:r>
              <a:rPr kumimoji="0" lang="en-US" altLang="zh-CN" sz="2800" dirty="0"/>
              <a:t> or </a:t>
            </a:r>
            <a:r>
              <a:rPr kumimoji="0" lang="en-US" altLang="zh-CN" sz="2800" dirty="0" err="1"/>
              <a:t>view_name</a:t>
            </a:r>
            <a:r>
              <a:rPr kumimoji="0" lang="en-US" altLang="zh-CN" sz="2800" dirty="0"/>
              <a:t>&gt; </a:t>
            </a:r>
            <a:r>
              <a:rPr kumimoji="0" lang="en-US" altLang="zh-CN" sz="2800" dirty="0">
                <a:solidFill>
                  <a:srgbClr val="FF0000"/>
                </a:solidFill>
              </a:rPr>
              <a:t>}</a:t>
            </a:r>
            <a:endParaRPr kumimoji="0" lang="en-US" altLang="zh-CN" sz="2800" dirty="0">
              <a:solidFill>
                <a:srgbClr val="FF0000"/>
              </a:solidFill>
              <a:cs typeface="Times New Roman" pitchFamily="18" charset="0"/>
            </a:endParaRPr>
          </a:p>
          <a:p>
            <a:pPr marL="342900" indent="-342900" eaLnBrk="1" hangingPunct="1">
              <a:spcBef>
                <a:spcPct val="0"/>
              </a:spcBef>
              <a:buClrTx/>
              <a:buSzPct val="105000"/>
              <a:buFontTx/>
              <a:buNone/>
            </a:pPr>
            <a:r>
              <a:rPr kumimoji="0" lang="en-US" altLang="zh-CN" sz="2800" dirty="0">
                <a:solidFill>
                  <a:srgbClr val="FF0000"/>
                </a:solidFill>
                <a:cs typeface="Times New Roman" pitchFamily="18" charset="0"/>
              </a:rPr>
              <a:t>{</a:t>
            </a:r>
            <a:r>
              <a:rPr kumimoji="0" lang="en-US" altLang="zh-CN" sz="2800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kumimoji="0" lang="en-US" altLang="zh-CN" sz="2800" b="1" dirty="0">
                <a:cs typeface="Times New Roman" pitchFamily="18" charset="0"/>
              </a:rPr>
              <a:t>Where  </a:t>
            </a:r>
            <a:r>
              <a:rPr kumimoji="0" lang="en-US" altLang="zh-CN" sz="2800" dirty="0">
                <a:cs typeface="Times New Roman" pitchFamily="18" charset="0"/>
              </a:rPr>
              <a:t>&lt; conditional expression1 &gt; </a:t>
            </a:r>
            <a:r>
              <a:rPr kumimoji="0" lang="en-US" altLang="zh-CN" sz="2800" dirty="0">
                <a:solidFill>
                  <a:srgbClr val="FF0000"/>
                </a:solidFill>
                <a:cs typeface="Times New Roman" pitchFamily="18" charset="0"/>
              </a:rPr>
              <a:t>}</a:t>
            </a:r>
          </a:p>
          <a:p>
            <a:pPr marL="342900" indent="-342900" eaLnBrk="1" hangingPunct="1">
              <a:spcBef>
                <a:spcPct val="0"/>
              </a:spcBef>
              <a:buClrTx/>
              <a:buSzPct val="105000"/>
              <a:buFontTx/>
              <a:buNone/>
            </a:pPr>
            <a:r>
              <a:rPr kumimoji="0" lang="en-US" altLang="zh-CN" sz="2800" dirty="0">
                <a:solidFill>
                  <a:srgbClr val="FF0000"/>
                </a:solidFill>
                <a:cs typeface="Times New Roman" pitchFamily="18" charset="0"/>
              </a:rPr>
              <a:t>{</a:t>
            </a:r>
            <a:r>
              <a:rPr kumimoji="0" lang="en-US" altLang="zh-CN" sz="2800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kumimoji="0" lang="en-US" altLang="zh-CN" sz="2800" b="1" dirty="0">
                <a:cs typeface="Times New Roman" pitchFamily="18" charset="0"/>
              </a:rPr>
              <a:t>Group by</a:t>
            </a:r>
            <a:r>
              <a:rPr kumimoji="0" lang="en-US" altLang="zh-CN" sz="2800" dirty="0">
                <a:cs typeface="Times New Roman" pitchFamily="18" charset="0"/>
              </a:rPr>
              <a:t>  &lt; </a:t>
            </a:r>
            <a:r>
              <a:rPr kumimoji="0" lang="en-US" altLang="zh-CN" sz="2800" dirty="0"/>
              <a:t>column_name1 &gt;  </a:t>
            </a:r>
          </a:p>
          <a:p>
            <a:pPr marL="342900" indent="-342900" eaLnBrk="1" hangingPunct="1">
              <a:spcBef>
                <a:spcPct val="0"/>
              </a:spcBef>
              <a:buClrTx/>
              <a:buSzPct val="105000"/>
              <a:buFontTx/>
              <a:buNone/>
            </a:pPr>
            <a:r>
              <a:rPr kumimoji="0" lang="en-US" altLang="zh-CN" sz="2800" dirty="0"/>
              <a:t>                        Having{ &lt; conditional expression2 &gt; } </a:t>
            </a:r>
            <a:r>
              <a:rPr kumimoji="0" lang="en-US" altLang="zh-CN" sz="2800" dirty="0">
                <a:solidFill>
                  <a:srgbClr val="FF0000"/>
                </a:solidFill>
                <a:cs typeface="Times New Roman" pitchFamily="18" charset="0"/>
              </a:rPr>
              <a:t>}</a:t>
            </a:r>
          </a:p>
          <a:p>
            <a:pPr marL="342900" indent="-342900" eaLnBrk="1" hangingPunct="1">
              <a:spcBef>
                <a:spcPct val="0"/>
              </a:spcBef>
              <a:buClrTx/>
              <a:buSzPct val="105000"/>
              <a:buFontTx/>
              <a:buNone/>
            </a:pPr>
            <a:r>
              <a:rPr kumimoji="0" lang="en-US" altLang="zh-CN" sz="2800" dirty="0">
                <a:solidFill>
                  <a:srgbClr val="FF0000"/>
                </a:solidFill>
                <a:cs typeface="Times New Roman" pitchFamily="18" charset="0"/>
              </a:rPr>
              <a:t>{</a:t>
            </a:r>
            <a:r>
              <a:rPr kumimoji="0" lang="en-US" altLang="zh-CN" sz="2800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kumimoji="0" lang="en-US" altLang="zh-CN" sz="2800" b="1" dirty="0"/>
              <a:t>Order by</a:t>
            </a:r>
            <a:r>
              <a:rPr kumimoji="0" lang="en-US" altLang="zh-CN" sz="2800" dirty="0"/>
              <a:t>  &lt;column_name2 &gt;   { </a:t>
            </a:r>
            <a:r>
              <a:rPr lang="en-US" altLang="zh-CN" sz="2800" dirty="0">
                <a:solidFill>
                  <a:srgbClr val="110DB3"/>
                </a:solidFill>
                <a:cs typeface="Times New Roman" pitchFamily="18" charset="0"/>
              </a:rPr>
              <a:t>ASC</a:t>
            </a:r>
            <a:r>
              <a:rPr kumimoji="0" lang="en-US" altLang="zh-CN" sz="2800" dirty="0">
                <a:solidFill>
                  <a:schemeClr val="folHlink"/>
                </a:solidFill>
              </a:rPr>
              <a:t> | </a:t>
            </a:r>
            <a:r>
              <a:rPr lang="en-US" altLang="zh-CN" sz="2800" dirty="0">
                <a:solidFill>
                  <a:srgbClr val="110DB3"/>
                </a:solidFill>
                <a:cs typeface="Times New Roman" pitchFamily="18" charset="0"/>
              </a:rPr>
              <a:t>DESC</a:t>
            </a:r>
            <a:r>
              <a:rPr kumimoji="0" lang="en-US" altLang="zh-CN" sz="2800" dirty="0"/>
              <a:t> } </a:t>
            </a:r>
            <a:r>
              <a:rPr kumimoji="0" lang="en-US" altLang="zh-CN" sz="2800" dirty="0">
                <a:solidFill>
                  <a:srgbClr val="FF0000"/>
                </a:solidFill>
                <a:cs typeface="Times New Roman" pitchFamily="18" charset="0"/>
              </a:rPr>
              <a:t>}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89FF4A-FC43-45E1-B210-D04AEDE8B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F649-30C2-4842-8A3C-0E90BC4462A1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CB03C3-3741-4261-A655-D5691A6C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97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118D1-968E-4219-83A6-D864F5899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Overview of SQL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D55A8F-F4A0-4E4D-A619-DCF4C41ED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03197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tructured </a:t>
            </a:r>
            <a:r>
              <a:rPr lang="en-US" altLang="zh-CN" b="1" dirty="0">
                <a:solidFill>
                  <a:srgbClr val="FF0000"/>
                </a:solidFill>
              </a:rPr>
              <a:t>Q</a:t>
            </a:r>
            <a:r>
              <a:rPr lang="en-US" altLang="zh-CN" dirty="0"/>
              <a:t>uery </a:t>
            </a:r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en-US" altLang="zh-CN" dirty="0"/>
              <a:t>anguage</a:t>
            </a:r>
          </a:p>
          <a:p>
            <a:pPr lvl="1">
              <a:defRPr/>
            </a:pPr>
            <a:r>
              <a:rPr lang="en-US" altLang="zh-CN" dirty="0"/>
              <a:t>most widely used query language, commercially, </a:t>
            </a:r>
          </a:p>
          <a:p>
            <a:pPr lvl="1">
              <a:defRPr/>
            </a:pPr>
            <a:r>
              <a:rPr lang="en-US" altLang="zh-CN" dirty="0"/>
              <a:t>as the standard of database query languages</a:t>
            </a:r>
            <a:r>
              <a:rPr lang="zh-CN" altLang="en-US" dirty="0"/>
              <a:t>，</a:t>
            </a:r>
            <a:r>
              <a:rPr lang="en-US" altLang="zh-CN" dirty="0"/>
              <a:t>also extended into other areas, e.g. </a:t>
            </a:r>
            <a:r>
              <a:rPr lang="en-US" altLang="zh-CN" dirty="0" err="1"/>
              <a:t>BigData</a:t>
            </a:r>
            <a:endParaRPr lang="en-US" altLang="zh-CN" dirty="0"/>
          </a:p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SQL-86, SQL-89, 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SQL:2003/2008, </a:t>
            </a:r>
            <a:r>
              <a:rPr lang="en-US" altLang="zh-CN" dirty="0"/>
              <a:t>with the ability to process  XML data</a:t>
            </a:r>
            <a:endParaRPr lang="en-US" altLang="en-US" dirty="0"/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C86494-1959-4EE4-865D-E56ECFD2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62B88-121E-4650-B760-0394D9E6E1C5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BA4AAE-244C-48F2-94FD-4A1B796C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798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DC6561-0C4E-478B-8B16-1377BD62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 Procedure of </a:t>
            </a:r>
            <a:r>
              <a:rPr lang="en-US" altLang="zh-CN" b="1" i="1" dirty="0"/>
              <a:t>Select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2077B7-1F2D-448A-A061-AD1AB804E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dirty="0"/>
              <a:t>selecting  tuples  that satisfy conditions defined by </a:t>
            </a:r>
            <a:r>
              <a:rPr kumimoji="0" lang="en-US" altLang="zh-CN" i="1" dirty="0"/>
              <a:t>where</a:t>
            </a:r>
            <a:r>
              <a:rPr kumimoji="0" lang="en-US" altLang="zh-CN" dirty="0"/>
              <a:t> </a:t>
            </a:r>
            <a:r>
              <a:rPr kumimoji="0" lang="en-US" altLang="zh-CN" dirty="0" err="1"/>
              <a:t>sub_clause</a:t>
            </a:r>
            <a:r>
              <a:rPr kumimoji="0" lang="en-US" altLang="zh-CN" dirty="0"/>
              <a:t>  from  base </a:t>
            </a:r>
            <a:r>
              <a:rPr kumimoji="0" lang="en-US" altLang="zh-CN" dirty="0">
                <a:solidFill>
                  <a:schemeClr val="folHlink"/>
                </a:solidFill>
              </a:rPr>
              <a:t>tables</a:t>
            </a:r>
            <a:r>
              <a:rPr kumimoji="0" lang="en-US" altLang="zh-CN" dirty="0"/>
              <a:t> or </a:t>
            </a:r>
            <a:r>
              <a:rPr kumimoji="0" lang="en-US" altLang="zh-CN" dirty="0">
                <a:solidFill>
                  <a:schemeClr val="folHlink"/>
                </a:solidFill>
              </a:rPr>
              <a:t>views</a:t>
            </a:r>
            <a:r>
              <a:rPr kumimoji="0" lang="en-US" altLang="zh-CN" dirty="0"/>
              <a:t>  listed in  </a:t>
            </a:r>
            <a:r>
              <a:rPr kumimoji="0" lang="en-US" altLang="zh-CN" i="1" dirty="0"/>
              <a:t>from  </a:t>
            </a:r>
            <a:r>
              <a:rPr kumimoji="0" lang="en-US" altLang="zh-CN" dirty="0" err="1"/>
              <a:t>sub_clause</a:t>
            </a:r>
            <a:endParaRPr lang="en-US" altLang="zh-CN" dirty="0"/>
          </a:p>
          <a:p>
            <a:r>
              <a:rPr kumimoji="0" lang="en-US" altLang="zh-CN" dirty="0"/>
              <a:t>according to column expression listed in  </a:t>
            </a:r>
            <a:r>
              <a:rPr kumimoji="0" lang="en-US" altLang="zh-CN" i="1" dirty="0"/>
              <a:t>select  </a:t>
            </a:r>
            <a:r>
              <a:rPr kumimoji="0" lang="en-US" altLang="zh-CN" dirty="0" err="1"/>
              <a:t>sub_clause</a:t>
            </a:r>
            <a:r>
              <a:rPr kumimoji="0" lang="en-US" altLang="zh-CN" dirty="0"/>
              <a:t>,  selecting  attributes from these tuples , and forming a </a:t>
            </a:r>
            <a:r>
              <a:rPr kumimoji="0" lang="en-US" altLang="zh-CN" b="1" i="1" dirty="0">
                <a:solidFill>
                  <a:schemeClr val="folHlink"/>
                </a:solidFill>
              </a:rPr>
              <a:t>result table</a:t>
            </a:r>
            <a:r>
              <a:rPr kumimoji="0" lang="en-US" altLang="zh-CN" dirty="0"/>
              <a:t> as  query result</a:t>
            </a:r>
          </a:p>
          <a:p>
            <a:r>
              <a:rPr kumimoji="0" lang="en-US" altLang="zh-CN" dirty="0"/>
              <a:t>if group </a:t>
            </a:r>
            <a:r>
              <a:rPr kumimoji="0" lang="en-US" altLang="zh-CN" dirty="0" err="1"/>
              <a:t>sub_clause</a:t>
            </a:r>
            <a:r>
              <a:rPr kumimoji="0" lang="en-US" altLang="zh-CN" dirty="0"/>
              <a:t> exist,  grouping the result table  on the basis of conditional expression2 ,   conducting  </a:t>
            </a:r>
            <a:r>
              <a:rPr kumimoji="0" lang="en-US" altLang="zh-CN" i="1" dirty="0"/>
              <a:t>group/aggregate functions</a:t>
            </a:r>
            <a:r>
              <a:rPr kumimoji="0" lang="en-US" altLang="zh-CN" dirty="0"/>
              <a:t> on  each groups,  and outputting every groups as query results.</a:t>
            </a:r>
          </a:p>
          <a:p>
            <a:pPr marL="269875" lvl="1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if  Having appears,  only outputting groups that satisfy column_name1 as query results.</a:t>
            </a:r>
          </a:p>
          <a:p>
            <a:pPr marL="269875" lvl="1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 if  order </a:t>
            </a:r>
            <a:r>
              <a:rPr lang="en-US" altLang="zh-CN" dirty="0" err="1"/>
              <a:t>sub_clause</a:t>
            </a:r>
            <a:r>
              <a:rPr lang="en-US" altLang="zh-CN" dirty="0"/>
              <a:t> exist,  sorting the result table  or groups in descending  or ascending orders.</a:t>
            </a:r>
          </a:p>
          <a:p>
            <a:pPr marL="269875" lvl="1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if distinct appears in select  </a:t>
            </a:r>
            <a:r>
              <a:rPr lang="en-US" altLang="zh-CN" dirty="0" err="1"/>
              <a:t>sub_clause</a:t>
            </a:r>
            <a:r>
              <a:rPr lang="en-US" altLang="zh-CN" dirty="0"/>
              <a:t> , eliminating duplicates of  tuples in the result table.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40890D-8C84-4F6A-968D-518BB3217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8638F-46EC-4203-99BA-49F5135A92D6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24E964-0CD9-422C-8606-4C0060345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560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E92D12-8A95-4FB2-873C-0C32112EC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 in SQL Server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4FD7BC-869A-4079-B593-393EE0A5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E7150-16BB-4EC5-B6AA-047EB4023A81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54C9D-B35B-432E-B8C1-9A0E8FB0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6B1798A-BC73-491D-A8E0-7182E5DB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62" y="829684"/>
            <a:ext cx="7561263" cy="570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7">
            <a:extLst>
              <a:ext uri="{FF2B5EF4-FFF2-40B4-BE49-F238E27FC236}">
                <a16:creationId xmlns:a16="http://schemas.microsoft.com/office/drawing/2014/main" id="{C95190F8-1560-4145-8F54-510C2B444C40}"/>
              </a:ext>
            </a:extLst>
          </p:cNvPr>
          <p:cNvSpPr>
            <a:spLocks/>
          </p:cNvSpPr>
          <p:nvPr/>
        </p:nvSpPr>
        <p:spPr bwMode="auto">
          <a:xfrm>
            <a:off x="1345537" y="4768271"/>
            <a:ext cx="2063750" cy="342900"/>
          </a:xfrm>
          <a:custGeom>
            <a:avLst/>
            <a:gdLst>
              <a:gd name="T0" fmla="*/ 2147483647 w 1300"/>
              <a:gd name="T1" fmla="*/ 2147483647 h 216"/>
              <a:gd name="T2" fmla="*/ 2147483647 w 1300"/>
              <a:gd name="T3" fmla="*/ 2147483647 h 216"/>
              <a:gd name="T4" fmla="*/ 2147483647 w 1300"/>
              <a:gd name="T5" fmla="*/ 2147483647 h 216"/>
              <a:gd name="T6" fmla="*/ 2147483647 w 1300"/>
              <a:gd name="T7" fmla="*/ 2147483647 h 216"/>
              <a:gd name="T8" fmla="*/ 2147483647 w 1300"/>
              <a:gd name="T9" fmla="*/ 2147483647 h 216"/>
              <a:gd name="T10" fmla="*/ 2147483647 w 1300"/>
              <a:gd name="T11" fmla="*/ 2147483647 h 216"/>
              <a:gd name="T12" fmla="*/ 2147483647 w 1300"/>
              <a:gd name="T13" fmla="*/ 2147483647 h 216"/>
              <a:gd name="T14" fmla="*/ 2147483647 w 1300"/>
              <a:gd name="T15" fmla="*/ 2147483647 h 216"/>
              <a:gd name="T16" fmla="*/ 2147483647 w 1300"/>
              <a:gd name="T17" fmla="*/ 2147483647 h 216"/>
              <a:gd name="T18" fmla="*/ 2147483647 w 1300"/>
              <a:gd name="T19" fmla="*/ 2147483647 h 216"/>
              <a:gd name="T20" fmla="*/ 2147483647 w 1300"/>
              <a:gd name="T21" fmla="*/ 0 h 216"/>
              <a:gd name="T22" fmla="*/ 2147483647 w 1300"/>
              <a:gd name="T23" fmla="*/ 2147483647 h 216"/>
              <a:gd name="T24" fmla="*/ 2147483647 w 1300"/>
              <a:gd name="T25" fmla="*/ 2147483647 h 216"/>
              <a:gd name="T26" fmla="*/ 2147483647 w 1300"/>
              <a:gd name="T27" fmla="*/ 2147483647 h 21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300"/>
              <a:gd name="T43" fmla="*/ 0 h 216"/>
              <a:gd name="T44" fmla="*/ 1300 w 1300"/>
              <a:gd name="T45" fmla="*/ 216 h 21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300" h="216">
                <a:moveTo>
                  <a:pt x="10" y="176"/>
                </a:moveTo>
                <a:cubicBezTo>
                  <a:pt x="264" y="208"/>
                  <a:pt x="133" y="195"/>
                  <a:pt x="674" y="168"/>
                </a:cubicBezTo>
                <a:cubicBezTo>
                  <a:pt x="691" y="167"/>
                  <a:pt x="722" y="152"/>
                  <a:pt x="722" y="152"/>
                </a:cubicBezTo>
                <a:cubicBezTo>
                  <a:pt x="817" y="168"/>
                  <a:pt x="914" y="164"/>
                  <a:pt x="1010" y="176"/>
                </a:cubicBezTo>
                <a:cubicBezTo>
                  <a:pt x="1129" y="216"/>
                  <a:pt x="1041" y="193"/>
                  <a:pt x="1282" y="176"/>
                </a:cubicBezTo>
                <a:cubicBezTo>
                  <a:pt x="1293" y="143"/>
                  <a:pt x="1300" y="137"/>
                  <a:pt x="1274" y="96"/>
                </a:cubicBezTo>
                <a:cubicBezTo>
                  <a:pt x="1270" y="89"/>
                  <a:pt x="1258" y="92"/>
                  <a:pt x="1250" y="88"/>
                </a:cubicBezTo>
                <a:cubicBezTo>
                  <a:pt x="1241" y="84"/>
                  <a:pt x="1234" y="77"/>
                  <a:pt x="1226" y="72"/>
                </a:cubicBezTo>
                <a:cubicBezTo>
                  <a:pt x="1219" y="50"/>
                  <a:pt x="1223" y="41"/>
                  <a:pt x="1194" y="40"/>
                </a:cubicBezTo>
                <a:cubicBezTo>
                  <a:pt x="989" y="35"/>
                  <a:pt x="783" y="35"/>
                  <a:pt x="578" y="32"/>
                </a:cubicBezTo>
                <a:cubicBezTo>
                  <a:pt x="540" y="23"/>
                  <a:pt x="504" y="9"/>
                  <a:pt x="466" y="0"/>
                </a:cubicBezTo>
                <a:cubicBezTo>
                  <a:pt x="321" y="13"/>
                  <a:pt x="180" y="32"/>
                  <a:pt x="34" y="40"/>
                </a:cubicBezTo>
                <a:cubicBezTo>
                  <a:pt x="0" y="91"/>
                  <a:pt x="32" y="32"/>
                  <a:pt x="26" y="112"/>
                </a:cubicBezTo>
                <a:cubicBezTo>
                  <a:pt x="24" y="134"/>
                  <a:pt x="15" y="155"/>
                  <a:pt x="10" y="176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280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E2185-6D44-448F-8A06-E29203BB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3.4 Additional Basic Operation</a:t>
            </a:r>
            <a:r>
              <a:rPr lang="zh-CN" altLang="en-US" sz="2800" dirty="0"/>
              <a:t>：</a:t>
            </a:r>
            <a:r>
              <a:rPr lang="en-US" altLang="en-US" sz="2800" dirty="0"/>
              <a:t>The Rename Operation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FC0D45-2E81-4425-9BC8-DE6A461CB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Font typeface="Monotype Sorts" charset="2"/>
              <a:buNone/>
              <a:tabLst>
                <a:tab pos="2055813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endParaRPr lang="en-US" altLang="en-US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  </a:t>
            </a:r>
            <a:r>
              <a:rPr lang="en-US" altLang="zh-CN" b="1" i="1" dirty="0">
                <a:solidFill>
                  <a:srgbClr val="FF0000"/>
                </a:solidFill>
              </a:rPr>
              <a:t>as</a:t>
            </a:r>
            <a:r>
              <a:rPr lang="en-US" altLang="zh-CN" i="1" dirty="0">
                <a:solidFill>
                  <a:srgbClr val="FF0000"/>
                </a:solidFill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TeacherName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>
                <a:solidFill>
                  <a:srgbClr val="FF0000"/>
                </a:solidFill>
              </a:rPr>
              <a:t>as </a:t>
            </a:r>
            <a:r>
              <a:rPr lang="en-US" altLang="en-US" i="1" dirty="0">
                <a:solidFill>
                  <a:srgbClr val="FF0000"/>
                </a:solidFill>
              </a:rPr>
              <a:t>T</a:t>
            </a:r>
            <a:r>
              <a:rPr lang="en-US" altLang="en-US" i="1" dirty="0"/>
              <a:t>, instructor </a:t>
            </a:r>
            <a:r>
              <a:rPr lang="en-US" altLang="en-US" b="1" dirty="0">
                <a:solidFill>
                  <a:srgbClr val="FF0000"/>
                </a:solidFill>
              </a:rPr>
              <a:t>as </a:t>
            </a:r>
            <a:r>
              <a:rPr lang="en-US" altLang="en-US" i="1" dirty="0">
                <a:solidFill>
                  <a:srgbClr val="FF0000"/>
                </a:solidFill>
              </a:rPr>
              <a:t>S    </a:t>
            </a:r>
            <a:r>
              <a:rPr lang="en-US" altLang="en-US" sz="1800" dirty="0">
                <a:solidFill>
                  <a:srgbClr val="FF0000"/>
                </a:solidFill>
              </a:rPr>
              <a:t>/*</a:t>
            </a:r>
            <a:r>
              <a:rPr lang="en-US" altLang="zh-CN" sz="1800" b="1" dirty="0">
                <a:solidFill>
                  <a:srgbClr val="FF0000"/>
                </a:solidFill>
              </a:rPr>
              <a:t>tuple variable</a:t>
            </a:r>
            <a:r>
              <a:rPr lang="zh-CN" altLang="en-US" sz="1800" b="1" dirty="0">
                <a:solidFill>
                  <a:srgbClr val="FF0000"/>
                </a:solidFill>
              </a:rPr>
              <a:t>，</a:t>
            </a:r>
            <a:r>
              <a:rPr lang="zh-CN" altLang="en-US" sz="1800" dirty="0"/>
              <a:t>元组变量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Font typeface="Monotype Sorts" charset="2"/>
              <a:buNone/>
              <a:tabLst>
                <a:tab pos="2055813" algn="l"/>
              </a:tabLst>
            </a:pPr>
            <a:r>
              <a:rPr lang="en-US" altLang="en-US" dirty="0"/>
              <a:t> 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5FF514-40F4-42CF-B1FE-196B4FB55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081B2-81B2-4293-9BEA-9FDFF3F971A6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6AE776-C72C-43F2-B8E8-22C0932E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A941DEB-8C93-4E08-9477-8EEB69F40840}"/>
              </a:ext>
            </a:extLst>
          </p:cNvPr>
          <p:cNvSpPr/>
          <p:nvPr/>
        </p:nvSpPr>
        <p:spPr>
          <a:xfrm>
            <a:off x="8853551" y="2345466"/>
            <a:ext cx="3308678" cy="122087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2055813" algn="l"/>
              </a:tabLst>
            </a:pPr>
            <a:r>
              <a:rPr lang="en-US" altLang="en-US" sz="2000" dirty="0">
                <a:solidFill>
                  <a:schemeClr val="tx1"/>
                </a:solidFill>
              </a:rPr>
              <a:t>Keyword </a:t>
            </a:r>
            <a:r>
              <a:rPr lang="en-US" altLang="en-US" sz="2000" b="1" dirty="0">
                <a:solidFill>
                  <a:schemeClr val="tx1"/>
                </a:solidFill>
              </a:rPr>
              <a:t>as</a:t>
            </a:r>
            <a:r>
              <a:rPr lang="en-US" altLang="en-US" sz="2000" dirty="0">
                <a:solidFill>
                  <a:schemeClr val="tx1"/>
                </a:solidFill>
              </a:rPr>
              <a:t> is optional and may be omitted: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altLang="en-US" sz="2000" dirty="0">
                <a:solidFill>
                  <a:schemeClr val="tx1"/>
                </a:solidFill>
              </a:rPr>
              <a:t>  </a:t>
            </a:r>
            <a:r>
              <a:rPr lang="en-US" altLang="en-US" sz="2000" i="1" dirty="0">
                <a:solidFill>
                  <a:schemeClr val="tx1"/>
                </a:solidFill>
              </a:rPr>
              <a:t>instructor </a:t>
            </a:r>
            <a:r>
              <a:rPr lang="en-US" altLang="en-US" sz="2000" b="1" dirty="0">
                <a:solidFill>
                  <a:schemeClr val="tx1"/>
                </a:solidFill>
              </a:rPr>
              <a:t>as </a:t>
            </a:r>
            <a:r>
              <a:rPr lang="en-US" altLang="en-US" sz="2000" i="1" dirty="0">
                <a:solidFill>
                  <a:schemeClr val="tx1"/>
                </a:solidFill>
              </a:rPr>
              <a:t>T ≡ instructor</a:t>
            </a:r>
            <a:r>
              <a:rPr lang="en-U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en-US" sz="2000" i="1" dirty="0">
                <a:solidFill>
                  <a:schemeClr val="tx1"/>
                </a:solidFill>
              </a:rPr>
              <a:t>T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643A282-A7BF-4760-A6C2-420A10933BD5}"/>
              </a:ext>
            </a:extLst>
          </p:cNvPr>
          <p:cNvSpPr txBox="1"/>
          <p:nvPr/>
        </p:nvSpPr>
        <p:spPr>
          <a:xfrm>
            <a:off x="5716651" y="4216342"/>
            <a:ext cx="29206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/>
              <a:t>S</a:t>
            </a:r>
            <a:endParaRPr lang="zh-CN" altLang="en-US" b="1" i="1" dirty="0"/>
          </a:p>
        </p:txBody>
      </p:sp>
      <p:pic>
        <p:nvPicPr>
          <p:cNvPr id="8" name="Picture 8" descr="2">
            <a:extLst>
              <a:ext uri="{FF2B5EF4-FFF2-40B4-BE49-F238E27FC236}">
                <a16:creationId xmlns:a16="http://schemas.microsoft.com/office/drawing/2014/main" id="{11C9AD6E-2DE5-46CA-9C83-48F37C9C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57"/>
          <a:stretch>
            <a:fillRect/>
          </a:stretch>
        </p:blipFill>
        <p:spPr bwMode="auto">
          <a:xfrm>
            <a:off x="5684901" y="4598929"/>
            <a:ext cx="4217987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86547B0D-AC7B-4551-8660-98849AB413F8}"/>
              </a:ext>
            </a:extLst>
          </p:cNvPr>
          <p:cNvSpPr txBox="1"/>
          <p:nvPr/>
        </p:nvSpPr>
        <p:spPr>
          <a:xfrm>
            <a:off x="1186312" y="4229597"/>
            <a:ext cx="2968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/>
              <a:t>T</a:t>
            </a:r>
            <a:endParaRPr lang="zh-CN" altLang="en-US" b="1" i="1" dirty="0"/>
          </a:p>
        </p:txBody>
      </p:sp>
      <p:pic>
        <p:nvPicPr>
          <p:cNvPr id="10" name="Picture 8" descr="2">
            <a:extLst>
              <a:ext uri="{FF2B5EF4-FFF2-40B4-BE49-F238E27FC236}">
                <a16:creationId xmlns:a16="http://schemas.microsoft.com/office/drawing/2014/main" id="{3E178562-5E6E-4736-AF3E-99C21CD1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57"/>
          <a:stretch>
            <a:fillRect/>
          </a:stretch>
        </p:blipFill>
        <p:spPr bwMode="auto">
          <a:xfrm>
            <a:off x="1135126" y="4598929"/>
            <a:ext cx="4327525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D4767904-C6EE-48BE-A8FA-DAE5740087A3}"/>
              </a:ext>
            </a:extLst>
          </p:cNvPr>
          <p:cNvSpPr txBox="1"/>
          <p:nvPr/>
        </p:nvSpPr>
        <p:spPr>
          <a:xfrm>
            <a:off x="2155888" y="4262379"/>
            <a:ext cx="854075" cy="36988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00" i="1" dirty="0">
                <a:ea typeface="+mn-ea"/>
                <a:cs typeface="Times New Roman" pitchFamily="18" charset="0"/>
              </a:rPr>
              <a:t>T.name</a:t>
            </a:r>
            <a:endParaRPr lang="zh-CN" altLang="en-US" sz="1800" i="1" dirty="0">
              <a:ea typeface="+mn-ea"/>
              <a:cs typeface="Times New Roman" pitchFamily="18" charset="0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6F890440-8BDF-430D-8615-052E40688925}"/>
              </a:ext>
            </a:extLst>
          </p:cNvPr>
          <p:cNvSpPr txBox="1"/>
          <p:nvPr/>
        </p:nvSpPr>
        <p:spPr>
          <a:xfrm>
            <a:off x="6619938" y="4283017"/>
            <a:ext cx="800219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i="1" dirty="0">
                <a:ea typeface="+mn-ea"/>
                <a:cs typeface="Times New Roman" pitchFamily="18" charset="0"/>
              </a:rPr>
              <a:t>S.name</a:t>
            </a:r>
            <a:endParaRPr lang="zh-CN" altLang="en-US" sz="1600" i="1" dirty="0">
              <a:ea typeface="+mn-ea"/>
              <a:cs typeface="Times New Roman" pitchFamily="18" charset="0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8BDB61D-79A3-4979-8CB5-D552A522DAD6}"/>
              </a:ext>
            </a:extLst>
          </p:cNvPr>
          <p:cNvSpPr txBox="1"/>
          <p:nvPr/>
        </p:nvSpPr>
        <p:spPr>
          <a:xfrm>
            <a:off x="4460938" y="4267142"/>
            <a:ext cx="894091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00" i="1" dirty="0" err="1">
                <a:ea typeface="+mn-ea"/>
                <a:cs typeface="Times New Roman" pitchFamily="18" charset="0"/>
              </a:rPr>
              <a:t>T.salary</a:t>
            </a:r>
            <a:endParaRPr lang="zh-CN" altLang="en-US" sz="1800" i="1" dirty="0">
              <a:ea typeface="+mn-ea"/>
              <a:cs typeface="Times New Roman" pitchFamily="18" charset="0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CE822480-A6CF-4726-9D7A-20C1FF7DB7EC}"/>
              </a:ext>
            </a:extLst>
          </p:cNvPr>
          <p:cNvSpPr txBox="1"/>
          <p:nvPr/>
        </p:nvSpPr>
        <p:spPr>
          <a:xfrm>
            <a:off x="8953563" y="4262379"/>
            <a:ext cx="852488" cy="339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i="1" dirty="0" err="1">
                <a:ea typeface="+mn-ea"/>
                <a:cs typeface="Times New Roman" pitchFamily="18" charset="0"/>
              </a:rPr>
              <a:t>S.salary</a:t>
            </a:r>
            <a:endParaRPr lang="zh-CN" altLang="en-US" sz="1600" i="1" dirty="0">
              <a:ea typeface="+mn-ea"/>
              <a:cs typeface="Times New Roman" pitchFamily="18" charset="0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CDEA7F8B-53B0-4A7C-8D3E-F3EFA9F94B59}"/>
              </a:ext>
            </a:extLst>
          </p:cNvPr>
          <p:cNvSpPr txBox="1"/>
          <p:nvPr/>
        </p:nvSpPr>
        <p:spPr>
          <a:xfrm>
            <a:off x="7628001" y="4294129"/>
            <a:ext cx="1280222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i="1" dirty="0" err="1">
                <a:ea typeface="+mn-ea"/>
                <a:cs typeface="Times New Roman" pitchFamily="18" charset="0"/>
              </a:rPr>
              <a:t>S.dept_name</a:t>
            </a:r>
            <a:endParaRPr lang="zh-CN" altLang="en-US" sz="1600" i="1" dirty="0">
              <a:ea typeface="+mn-ea"/>
              <a:cs typeface="Times New Roman" pitchFamily="18" charset="0"/>
            </a:endParaRPr>
          </a:p>
        </p:txBody>
      </p:sp>
      <p:cxnSp>
        <p:nvCxnSpPr>
          <p:cNvPr id="16" name="直接连接符 8">
            <a:extLst>
              <a:ext uri="{FF2B5EF4-FFF2-40B4-BE49-F238E27FC236}">
                <a16:creationId xmlns:a16="http://schemas.microsoft.com/office/drawing/2014/main" id="{5EA8201E-F1CB-4B36-A1EE-BAAADBC1F5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97588" y="5119629"/>
            <a:ext cx="4392613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连接符 14">
            <a:extLst>
              <a:ext uri="{FF2B5EF4-FFF2-40B4-BE49-F238E27FC236}">
                <a16:creationId xmlns:a16="http://schemas.microsoft.com/office/drawing/2014/main" id="{91D3D5F7-AD0C-4067-88F7-2322EA0BCE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35126" y="5386329"/>
            <a:ext cx="4405312" cy="20638"/>
          </a:xfrm>
          <a:prstGeom prst="line">
            <a:avLst/>
          </a:prstGeom>
          <a:noFill/>
          <a:ln w="9525" algn="ctr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椭圆 15">
            <a:extLst>
              <a:ext uri="{FF2B5EF4-FFF2-40B4-BE49-F238E27FC236}">
                <a16:creationId xmlns:a16="http://schemas.microsoft.com/office/drawing/2014/main" id="{3362D5D4-20A1-40DC-AEBF-889310D67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1026" y="4903729"/>
            <a:ext cx="1152525" cy="287338"/>
          </a:xfrm>
          <a:prstGeom prst="ellips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椭圆 19">
            <a:extLst>
              <a:ext uri="{FF2B5EF4-FFF2-40B4-BE49-F238E27FC236}">
                <a16:creationId xmlns:a16="http://schemas.microsoft.com/office/drawing/2014/main" id="{CC044463-B7EF-46D9-9578-88BE4285E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2226" y="5127567"/>
            <a:ext cx="647700" cy="288925"/>
          </a:xfrm>
          <a:prstGeom prst="ellipse">
            <a:avLst/>
          </a:prstGeom>
          <a:noFill/>
          <a:ln w="9525" algn="ctr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椭圆 20">
            <a:extLst>
              <a:ext uri="{FF2B5EF4-FFF2-40B4-BE49-F238E27FC236}">
                <a16:creationId xmlns:a16="http://schemas.microsoft.com/office/drawing/2014/main" id="{92E3DE61-0B95-4D20-8D4D-BE4B84611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426" y="5189479"/>
            <a:ext cx="649287" cy="287338"/>
          </a:xfrm>
          <a:prstGeom prst="ellipse">
            <a:avLst/>
          </a:prstGeom>
          <a:noFill/>
          <a:ln w="9525" algn="ctr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椭圆 21">
            <a:extLst>
              <a:ext uri="{FF2B5EF4-FFF2-40B4-BE49-F238E27FC236}">
                <a16:creationId xmlns:a16="http://schemas.microsoft.com/office/drawing/2014/main" id="{EFDC7D4F-034C-4ADD-BE6F-D0A18E513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0526" y="4903729"/>
            <a:ext cx="1152525" cy="287338"/>
          </a:xfrm>
          <a:prstGeom prst="ellips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AutoShape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84371AE-D2F3-48BB-8FC1-97E6C2201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4782" y="6191192"/>
            <a:ext cx="457200" cy="1524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en-US" altLang="zh-CN" sz="1200" dirty="0">
                <a:latin typeface="Times New Roman" pitchFamily="18" charset="0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2651393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755CC-CFD7-4DFB-956A-D9EC64DD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Tuple Variables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E664B-AD37-4D5E-A6FE-7B4BA44A7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0513" indent="-290513" eaLnBrk="1" hangingPunct="1">
              <a:lnSpc>
                <a:spcPct val="110000"/>
              </a:lnSpc>
              <a:tabLst>
                <a:tab pos="2055813" algn="l"/>
              </a:tabLst>
              <a:defRPr/>
            </a:pPr>
            <a:r>
              <a:rPr lang="zh-CN" altLang="en-US" dirty="0"/>
              <a:t>涉及到对</a:t>
            </a:r>
            <a:r>
              <a:rPr lang="en-US" altLang="zh-CN" i="1" dirty="0"/>
              <a:t>instructor</a:t>
            </a:r>
            <a:r>
              <a:rPr lang="zh-CN" altLang="en-US" dirty="0"/>
              <a:t>关系中属性</a:t>
            </a:r>
            <a:r>
              <a:rPr lang="en-US" altLang="zh-CN" i="1" dirty="0"/>
              <a:t>salary</a:t>
            </a:r>
            <a:r>
              <a:rPr lang="zh-CN" altLang="en-US" dirty="0"/>
              <a:t>的不同值的比较</a:t>
            </a:r>
            <a:endParaRPr lang="en-US" altLang="zh-CN" b="1" dirty="0"/>
          </a:p>
          <a:p>
            <a:pPr marL="742950" lvl="1" indent="-285750" eaLnBrk="1" hangingPunct="1">
              <a:defRPr/>
            </a:pPr>
            <a:r>
              <a:rPr lang="en-US" altLang="en-US" b="1" dirty="0">
                <a:cs typeface="Times New Roman" pitchFamily="18" charset="0"/>
              </a:rPr>
              <a:t>select distinct </a:t>
            </a:r>
            <a:r>
              <a:rPr lang="en-US" altLang="en-US" i="1" dirty="0">
                <a:cs typeface="Times New Roman" pitchFamily="18" charset="0"/>
              </a:rPr>
              <a:t>T.name</a:t>
            </a:r>
            <a:br>
              <a:rPr lang="en-US" altLang="en-US" i="1" dirty="0">
                <a:cs typeface="Times New Roman" pitchFamily="18" charset="0"/>
              </a:rPr>
            </a:br>
            <a:r>
              <a:rPr lang="en-US" altLang="en-US" b="1" dirty="0">
                <a:cs typeface="Times New Roman" pitchFamily="18" charset="0"/>
              </a:rPr>
              <a:t>from </a:t>
            </a:r>
            <a:r>
              <a:rPr lang="en-US" altLang="en-US" i="1" dirty="0">
                <a:cs typeface="Times New Roman" pitchFamily="18" charset="0"/>
              </a:rPr>
              <a:t>instructor </a:t>
            </a:r>
            <a:r>
              <a:rPr lang="en-US" altLang="en-US" b="1" dirty="0">
                <a:cs typeface="Times New Roman" pitchFamily="18" charset="0"/>
              </a:rPr>
              <a:t>as </a:t>
            </a:r>
            <a:r>
              <a:rPr lang="en-US" altLang="en-US" i="1" dirty="0">
                <a:cs typeface="Times New Roman" pitchFamily="18" charset="0"/>
              </a:rPr>
              <a:t>T, instructor </a:t>
            </a:r>
            <a:r>
              <a:rPr lang="en-US" altLang="en-US" b="1" dirty="0">
                <a:cs typeface="Times New Roman" pitchFamily="18" charset="0"/>
              </a:rPr>
              <a:t>as </a:t>
            </a:r>
            <a:r>
              <a:rPr lang="en-US" altLang="en-US" i="1" dirty="0">
                <a:cs typeface="Times New Roman" pitchFamily="18" charset="0"/>
              </a:rPr>
              <a:t>S</a:t>
            </a:r>
            <a:br>
              <a:rPr lang="en-US" altLang="en-US" i="1" dirty="0">
                <a:cs typeface="Times New Roman" pitchFamily="18" charset="0"/>
              </a:rPr>
            </a:br>
            <a:r>
              <a:rPr lang="en-US" altLang="en-US" b="1" dirty="0">
                <a:cs typeface="Times New Roman" pitchFamily="18" charset="0"/>
              </a:rPr>
              <a:t>where </a:t>
            </a:r>
            <a:r>
              <a:rPr lang="en-US" altLang="en-US" i="1" dirty="0" err="1">
                <a:cs typeface="Times New Roman" pitchFamily="18" charset="0"/>
              </a:rPr>
              <a:t>T.salary</a:t>
            </a:r>
            <a:r>
              <a:rPr lang="en-US" altLang="en-US" i="1" dirty="0">
                <a:cs typeface="Times New Roman" pitchFamily="18" charset="0"/>
              </a:rPr>
              <a:t> &gt; </a:t>
            </a:r>
            <a:r>
              <a:rPr lang="en-US" altLang="en-US" i="1" dirty="0" err="1">
                <a:cs typeface="Times New Roman" pitchFamily="18" charset="0"/>
              </a:rPr>
              <a:t>S.salary</a:t>
            </a:r>
            <a:r>
              <a:rPr lang="en-US" altLang="en-US" i="1" dirty="0">
                <a:cs typeface="Times New Roman" pitchFamily="18" charset="0"/>
              </a:rPr>
              <a:t> </a:t>
            </a:r>
            <a:r>
              <a:rPr lang="en-US" altLang="en-US" b="1" dirty="0">
                <a:cs typeface="Times New Roman" pitchFamily="18" charset="0"/>
              </a:rPr>
              <a:t>and </a:t>
            </a:r>
            <a:r>
              <a:rPr lang="en-US" altLang="en-US" i="1" dirty="0" err="1">
                <a:cs typeface="Times New Roman" pitchFamily="18" charset="0"/>
              </a:rPr>
              <a:t>S.dept_name</a:t>
            </a:r>
            <a:r>
              <a:rPr lang="en-US" altLang="en-US" i="1" dirty="0">
                <a:cs typeface="Times New Roman" pitchFamily="18" charset="0"/>
              </a:rPr>
              <a:t> = ‘Comp. Sci.’</a:t>
            </a:r>
            <a:endParaRPr lang="en-US" altLang="en-US" dirty="0">
              <a:cs typeface="Times New Roman" pitchFamily="18" charset="0"/>
            </a:endParaRPr>
          </a:p>
          <a:p>
            <a:pPr marL="457200" lvl="1" indent="0" eaLnBrk="1" hangingPunct="1">
              <a:buFont typeface="Wingdings" pitchFamily="2" charset="2"/>
              <a:buNone/>
              <a:defRPr/>
            </a:pPr>
            <a:r>
              <a:rPr lang="en-US" altLang="zh-CN" i="1" dirty="0"/>
              <a:t>’</a:t>
            </a:r>
            <a:endParaRPr kumimoji="0" lang="en-US" altLang="zh-CN" dirty="0"/>
          </a:p>
          <a:p>
            <a:pPr marL="1143000" lvl="2" indent="-228600" eaLnBrk="1" hangingPunct="1">
              <a:defRPr/>
            </a:pPr>
            <a:r>
              <a:rPr kumimoji="0" lang="zh-CN" altLang="en-US" dirty="0"/>
              <a:t>/*利用</a:t>
            </a:r>
            <a:r>
              <a:rPr kumimoji="0" lang="en-US" altLang="zh-CN" dirty="0"/>
              <a:t>T</a:t>
            </a:r>
            <a:r>
              <a:rPr kumimoji="0" lang="zh-CN" altLang="en-US" dirty="0"/>
              <a:t>和</a:t>
            </a:r>
            <a:r>
              <a:rPr kumimoji="0" lang="en-US" altLang="zh-CN" dirty="0"/>
              <a:t>S</a:t>
            </a:r>
            <a:r>
              <a:rPr kumimoji="0" lang="zh-CN" altLang="en-US" dirty="0"/>
              <a:t>区分不同的</a:t>
            </a:r>
            <a:r>
              <a:rPr kumimoji="0" lang="en-US" altLang="zh-CN" dirty="0"/>
              <a:t>instructor!!!!!, </a:t>
            </a:r>
            <a:r>
              <a:rPr kumimoji="0" lang="zh-CN" altLang="en-US" dirty="0"/>
              <a:t>实现了对同一属性的不同值的比较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ED84D7-092A-43D4-AF12-CF05DA293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D0927-AC18-4FF2-A3A9-BC88F22E04F3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5D71E3-A50F-42A2-A3B8-0B24E02F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9995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3184FE-7180-4E86-978B-D3DB4740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String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7DD72-3C13-4D5B-A1DB-EE76CA4F0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Font typeface="Monotype Sorts" charset="2"/>
              <a:buNone/>
              <a:tabLst>
                <a:tab pos="1889125" algn="l"/>
                <a:tab pos="2403475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Font typeface="Monotype Sorts" charset="2"/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Font typeface="Monotype Sorts" charset="2"/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5913F5-942C-481A-973B-64885632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62621-4129-42E4-B507-5F8AF8F87232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F22CA2-6899-4E21-AA63-DAFFF0772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88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DA786-951A-47D3-B0D3-0A19F894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String Operations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20AD8-611C-40A0-BE63-AC9477D3A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Font typeface="Monotype Sorts" charset="2"/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finding string length, extracting substrings, etc.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F994C2-2B69-4355-A815-86EC341D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F798-0EE9-49A0-9A11-66DE2C9303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6C2BD9-F387-40D1-AF94-4C068C43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4691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036B7F-61FA-4AB1-89B4-FB8CAE5A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Attribute Specification in the Select Clause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E33E6A-F63B-45C1-A73E-FD7F37643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/>
              <a:t>* </a:t>
            </a:r>
            <a:r>
              <a:rPr lang="en-US" altLang="en-US" dirty="0"/>
              <a:t>denotes all attributes</a:t>
            </a:r>
          </a:p>
          <a:p>
            <a:r>
              <a:rPr lang="en-US" altLang="en-US" b="1" dirty="0"/>
              <a:t>select </a:t>
            </a:r>
            <a:r>
              <a:rPr lang="en-US" altLang="en-US" i="1" dirty="0"/>
              <a:t>instructor.*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663889-1753-44AB-BFD9-2E03DB49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6005-CE60-4E04-9D66-4C59B78E6E9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569D62-3CDF-4627-A89D-87F165EC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349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33484-A792-4A53-B2E5-5FC6EB99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Ordering the Display of Tuples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6ACF0-76BB-480C-BCC6-548EE43F1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906463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Font typeface="Monotype Sorts" charset="2"/>
              <a:buNone/>
              <a:tabLst>
                <a:tab pos="906463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/>
              <a:t>desc</a:t>
            </a:r>
          </a:p>
          <a:p>
            <a:pPr>
              <a:tabLst>
                <a:tab pos="906463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i="1" dirty="0" err="1">
                <a:solidFill>
                  <a:srgbClr val="FF0000"/>
                </a:solidFill>
              </a:rPr>
              <a:t>asc</a:t>
            </a:r>
            <a:r>
              <a:rPr lang="en-US" altLang="en-US" i="1" dirty="0"/>
              <a:t>, name  </a:t>
            </a:r>
            <a:r>
              <a:rPr lang="en-US" altLang="en-US" i="1" dirty="0">
                <a:solidFill>
                  <a:srgbClr val="FF0000"/>
                </a:solidFill>
              </a:rPr>
              <a:t>desc</a:t>
            </a:r>
          </a:p>
          <a:p>
            <a:pPr marL="357188" lvl="1" indent="0">
              <a:buNone/>
              <a:tabLst>
                <a:tab pos="906463" algn="l"/>
              </a:tabLst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3D55AC-6BAE-4A13-B3F4-3747990E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7EC85-271D-4484-B8BC-9E7D494D4153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362166-64CF-4925-AA46-32478D09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F88935B-CF3D-4E3E-BEAB-77784CE31FE8}"/>
              </a:ext>
            </a:extLst>
          </p:cNvPr>
          <p:cNvSpPr/>
          <p:nvPr/>
        </p:nvSpPr>
        <p:spPr>
          <a:xfrm>
            <a:off x="7239830" y="3096227"/>
            <a:ext cx="2326646" cy="327354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知乎帖子：</a:t>
            </a:r>
            <a:endParaRPr lang="en-US" altLang="zh-CN" sz="20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一个程序员的水平能差到什么程度：生产环境下，用</a:t>
            </a:r>
            <a:r>
              <a:rPr lang="en-US" altLang="zh-CN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DB</a:t>
            </a:r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order by</a:t>
            </a:r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操作对大数据文件进行排序</a:t>
            </a:r>
          </a:p>
        </p:txBody>
      </p:sp>
    </p:spTree>
    <p:extLst>
      <p:ext uri="{BB962C8B-B14F-4D97-AF65-F5344CB8AC3E}">
        <p14:creationId xmlns:p14="http://schemas.microsoft.com/office/powerpoint/2010/main" val="2605444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1385A-0E81-4C3F-AD11-C10D0430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3.5 Set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513B67-BC5F-4661-BF21-BC9F683BF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324126"/>
          </a:xfrm>
        </p:spPr>
        <p:txBody>
          <a:bodyPr>
            <a:normAutofit/>
          </a:bodyPr>
          <a:lstStyle/>
          <a:p>
            <a:r>
              <a:rPr lang="en-US" altLang="zh-CN" dirty="0"/>
              <a:t>Set operations </a:t>
            </a:r>
            <a:r>
              <a:rPr lang="en-US" altLang="zh-CN" b="1" dirty="0"/>
              <a:t>union, intersect, </a:t>
            </a:r>
            <a:r>
              <a:rPr lang="en-US" altLang="zh-CN" dirty="0"/>
              <a:t>and </a:t>
            </a:r>
            <a:r>
              <a:rPr lang="en-US" altLang="zh-CN" b="1" dirty="0"/>
              <a:t>except </a:t>
            </a:r>
            <a:r>
              <a:rPr lang="en-US" altLang="zh-CN" dirty="0"/>
              <a:t>operate on relations and correspond to the relational algebra operators </a:t>
            </a:r>
            <a:r>
              <a:rPr lang="en-US" altLang="zh-CN" dirty="0">
                <a:sym typeface="Symbol" pitchFamily="18" charset="2"/>
              </a:rPr>
              <a:t>and </a:t>
            </a:r>
            <a:endParaRPr lang="en-US" altLang="zh-CN" dirty="0"/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dirty="0"/>
              <a:t>e</a:t>
            </a:r>
            <a:r>
              <a:rPr lang="en-US" altLang="zh-CN" dirty="0">
                <a:sym typeface="Symbol" pitchFamily="18" charset="2"/>
              </a:rPr>
              <a:t>ach of the above operations </a:t>
            </a:r>
            <a:r>
              <a:rPr lang="en-US" altLang="zh-CN" b="1" i="1" dirty="0">
                <a:sym typeface="Symbol" pitchFamily="18" charset="2"/>
              </a:rPr>
              <a:t>automatically eliminates duplicates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to retain all duplicates use the corresponding</a:t>
            </a:r>
            <a:r>
              <a:rPr lang="en-US" altLang="zh-CN" b="1" i="1" dirty="0">
                <a:sym typeface="Symbol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multiset versions </a:t>
            </a:r>
            <a:r>
              <a:rPr lang="en-US" altLang="zh-CN" b="1" i="1" dirty="0">
                <a:sym typeface="Symbol" pitchFamily="18" charset="2"/>
              </a:rPr>
              <a:t>union all</a:t>
            </a:r>
            <a:r>
              <a:rPr lang="en-US" altLang="zh-CN" dirty="0">
                <a:sym typeface="Symbol" pitchFamily="18" charset="2"/>
              </a:rPr>
              <a:t>, </a:t>
            </a:r>
            <a:r>
              <a:rPr lang="en-US" altLang="zh-CN" b="1" i="1" dirty="0">
                <a:sym typeface="Symbol" pitchFamily="18" charset="2"/>
              </a:rPr>
              <a:t>intersect all</a:t>
            </a:r>
            <a:r>
              <a:rPr lang="en-US" altLang="zh-CN" dirty="0">
                <a:sym typeface="Symbol" pitchFamily="18" charset="2"/>
              </a:rPr>
              <a:t> and </a:t>
            </a:r>
            <a:r>
              <a:rPr lang="en-US" altLang="zh-CN" b="1" i="1" dirty="0">
                <a:sym typeface="Symbol" pitchFamily="18" charset="2"/>
              </a:rPr>
              <a:t>except all</a:t>
            </a:r>
          </a:p>
          <a:p>
            <a:endParaRPr lang="en-US" altLang="en-US" sz="2800" dirty="0"/>
          </a:p>
          <a:p>
            <a:r>
              <a:rPr lang="en-US" altLang="en-US" sz="2800" dirty="0"/>
              <a:t>Find courses that ran in Fall 2017 or in Spring 2018</a:t>
            </a:r>
          </a:p>
          <a:p>
            <a:pPr marL="0" indent="0">
              <a:buNone/>
            </a:pPr>
            <a:r>
              <a:rPr lang="en-US" altLang="en-US" sz="2800" dirty="0"/>
              <a:t>          </a:t>
            </a:r>
            <a:r>
              <a:rPr lang="en-US" altLang="en-US" sz="2400" dirty="0"/>
              <a:t>(</a:t>
            </a:r>
            <a:r>
              <a:rPr lang="en-US" altLang="en-US" sz="2400" b="1" dirty="0"/>
              <a:t>select</a:t>
            </a:r>
            <a:r>
              <a:rPr lang="en-US" altLang="en-US" sz="2400" dirty="0"/>
              <a:t> </a:t>
            </a:r>
            <a:r>
              <a:rPr lang="en-US" altLang="en-US" sz="2400" i="1" dirty="0" err="1"/>
              <a:t>course_id</a:t>
            </a:r>
            <a:r>
              <a:rPr lang="en-US" altLang="en-US" sz="2400" i="1" dirty="0"/>
              <a:t>  </a:t>
            </a:r>
            <a:r>
              <a:rPr lang="en-US" altLang="en-US" sz="2400" b="1" dirty="0"/>
              <a:t>from </a:t>
            </a:r>
            <a:r>
              <a:rPr lang="en-US" altLang="en-US" sz="2400" i="1" dirty="0"/>
              <a:t>section </a:t>
            </a:r>
            <a:r>
              <a:rPr lang="en-US" altLang="en-US" sz="2400" b="1" dirty="0"/>
              <a:t>where </a:t>
            </a:r>
            <a:r>
              <a:rPr lang="en-US" altLang="en-US" sz="2400" i="1" dirty="0" err="1"/>
              <a:t>sem</a:t>
            </a:r>
            <a:r>
              <a:rPr lang="en-US" altLang="en-US" sz="2400" i="1" dirty="0"/>
              <a:t> = </a:t>
            </a:r>
            <a:r>
              <a:rPr lang="en-US" altLang="en-US" sz="2400" dirty="0"/>
              <a:t>'Fall' </a:t>
            </a:r>
            <a:r>
              <a:rPr lang="en-US" altLang="en-US" sz="2400" b="1" dirty="0"/>
              <a:t>and </a:t>
            </a:r>
            <a:r>
              <a:rPr lang="en-US" altLang="en-US" sz="2400" i="1" dirty="0"/>
              <a:t>year = </a:t>
            </a:r>
            <a:r>
              <a:rPr lang="en-US" altLang="en-US" sz="2400" dirty="0"/>
              <a:t>2017)</a:t>
            </a:r>
            <a:br>
              <a:rPr lang="en-US" altLang="en-US" sz="2400" dirty="0"/>
            </a:br>
            <a:r>
              <a:rPr lang="en-US" altLang="en-US" sz="2400" dirty="0"/>
              <a:t>           </a:t>
            </a:r>
            <a:r>
              <a:rPr lang="en-US" altLang="en-US" sz="2400" b="1" dirty="0"/>
              <a:t>union</a:t>
            </a:r>
            <a:br>
              <a:rPr lang="en-US" altLang="en-US" sz="2400" b="1" dirty="0"/>
            </a:br>
            <a:r>
              <a:rPr lang="en-US" altLang="en-US" sz="2400" b="1" dirty="0"/>
              <a:t>           </a:t>
            </a:r>
            <a:r>
              <a:rPr lang="en-US" altLang="en-US" sz="2400" dirty="0"/>
              <a:t>(</a:t>
            </a:r>
            <a:r>
              <a:rPr lang="en-US" altLang="en-US" sz="2400" b="1" dirty="0"/>
              <a:t>select</a:t>
            </a:r>
            <a:r>
              <a:rPr lang="en-US" altLang="en-US" sz="2400" dirty="0"/>
              <a:t> </a:t>
            </a:r>
            <a:r>
              <a:rPr lang="en-US" altLang="en-US" sz="2400" i="1" dirty="0" err="1"/>
              <a:t>course_id</a:t>
            </a:r>
            <a:r>
              <a:rPr lang="en-US" altLang="en-US" sz="2400" i="1" dirty="0"/>
              <a:t>  </a:t>
            </a:r>
            <a:r>
              <a:rPr lang="en-US" altLang="en-US" sz="2400" b="1" dirty="0"/>
              <a:t>from </a:t>
            </a:r>
            <a:r>
              <a:rPr lang="en-US" altLang="en-US" sz="2400" i="1" dirty="0"/>
              <a:t>section </a:t>
            </a:r>
            <a:r>
              <a:rPr lang="en-US" altLang="en-US" sz="2400" b="1" dirty="0"/>
              <a:t>where </a:t>
            </a:r>
            <a:r>
              <a:rPr lang="en-US" altLang="en-US" sz="2400" i="1" dirty="0" err="1"/>
              <a:t>sem</a:t>
            </a:r>
            <a:r>
              <a:rPr lang="en-US" altLang="en-US" sz="2400" i="1" dirty="0"/>
              <a:t> = </a:t>
            </a:r>
            <a:r>
              <a:rPr lang="en-US" altLang="en-US" sz="2400" dirty="0"/>
              <a:t>'Spring' </a:t>
            </a:r>
            <a:r>
              <a:rPr lang="en-US" altLang="en-US" sz="2400" b="1" dirty="0"/>
              <a:t>and </a:t>
            </a:r>
            <a:r>
              <a:rPr lang="en-US" altLang="en-US" sz="2400" i="1" dirty="0"/>
              <a:t>year = </a:t>
            </a:r>
            <a:r>
              <a:rPr lang="en-US" altLang="en-US" sz="2400" dirty="0"/>
              <a:t>2018)</a:t>
            </a:r>
            <a:endParaRPr lang="en-US" altLang="en-US" sz="2800" dirty="0"/>
          </a:p>
          <a:p>
            <a:r>
              <a:rPr lang="en-US" altLang="en-US" sz="2800" dirty="0"/>
              <a:t>Find courses that ran in Fall 2017 and in Spring 2018</a:t>
            </a:r>
          </a:p>
          <a:p>
            <a:pPr marL="0" indent="0">
              <a:buNone/>
            </a:pPr>
            <a:r>
              <a:rPr lang="en-US" altLang="en-US" sz="2800" dirty="0"/>
              <a:t>         </a:t>
            </a:r>
            <a:r>
              <a:rPr lang="en-US" altLang="en-US" sz="3200" dirty="0"/>
              <a:t> </a:t>
            </a:r>
            <a:r>
              <a:rPr lang="en-US" altLang="en-US" sz="2400" dirty="0"/>
              <a:t>(</a:t>
            </a:r>
            <a:r>
              <a:rPr lang="en-US" altLang="en-US" sz="2400" b="1" dirty="0"/>
              <a:t>select</a:t>
            </a:r>
            <a:r>
              <a:rPr lang="en-US" altLang="en-US" sz="2400" dirty="0"/>
              <a:t> </a:t>
            </a:r>
            <a:r>
              <a:rPr lang="en-US" altLang="en-US" sz="2400" i="1" dirty="0" err="1"/>
              <a:t>course_id</a:t>
            </a:r>
            <a:r>
              <a:rPr lang="en-US" altLang="en-US" sz="2400" i="1" dirty="0"/>
              <a:t>  </a:t>
            </a:r>
            <a:r>
              <a:rPr lang="en-US" altLang="en-US" sz="2400" b="1" dirty="0"/>
              <a:t>from </a:t>
            </a:r>
            <a:r>
              <a:rPr lang="en-US" altLang="en-US" sz="2400" i="1" dirty="0"/>
              <a:t>section </a:t>
            </a:r>
            <a:r>
              <a:rPr lang="en-US" altLang="en-US" sz="2400" b="1" dirty="0"/>
              <a:t>where </a:t>
            </a:r>
            <a:r>
              <a:rPr lang="en-US" altLang="en-US" sz="2400" i="1" dirty="0" err="1"/>
              <a:t>sem</a:t>
            </a:r>
            <a:r>
              <a:rPr lang="en-US" altLang="en-US" sz="2400" i="1" dirty="0"/>
              <a:t> = </a:t>
            </a:r>
            <a:r>
              <a:rPr lang="en-US" altLang="en-US" sz="2400" dirty="0"/>
              <a:t>'Fall' </a:t>
            </a:r>
            <a:r>
              <a:rPr lang="en-US" altLang="en-US" sz="2400" b="1" dirty="0"/>
              <a:t>and </a:t>
            </a:r>
            <a:r>
              <a:rPr lang="en-US" altLang="en-US" sz="2400" i="1" dirty="0"/>
              <a:t>year = </a:t>
            </a:r>
            <a:r>
              <a:rPr lang="en-US" altLang="en-US" sz="2400" dirty="0"/>
              <a:t>2017)</a:t>
            </a:r>
            <a:br>
              <a:rPr lang="en-US" altLang="en-US" sz="2400" dirty="0"/>
            </a:br>
            <a:r>
              <a:rPr lang="en-US" altLang="en-US" sz="2400" dirty="0"/>
              <a:t>           </a:t>
            </a:r>
            <a:r>
              <a:rPr lang="en-US" altLang="en-US" sz="2400" b="1" dirty="0"/>
              <a:t>intersect</a:t>
            </a:r>
            <a:br>
              <a:rPr lang="en-US" altLang="en-US" sz="2400" b="1" dirty="0"/>
            </a:br>
            <a:r>
              <a:rPr lang="en-US" altLang="en-US" sz="2400" b="1" dirty="0"/>
              <a:t>           </a:t>
            </a:r>
            <a:r>
              <a:rPr lang="en-US" altLang="en-US" sz="2400" dirty="0"/>
              <a:t>(</a:t>
            </a:r>
            <a:r>
              <a:rPr lang="en-US" altLang="en-US" sz="2400" b="1" dirty="0"/>
              <a:t>select</a:t>
            </a:r>
            <a:r>
              <a:rPr lang="en-US" altLang="en-US" sz="2400" dirty="0"/>
              <a:t> </a:t>
            </a:r>
            <a:r>
              <a:rPr lang="en-US" altLang="en-US" sz="2400" i="1" dirty="0" err="1"/>
              <a:t>course_id</a:t>
            </a:r>
            <a:r>
              <a:rPr lang="en-US" altLang="en-US" sz="2400" i="1" dirty="0"/>
              <a:t>  </a:t>
            </a:r>
            <a:r>
              <a:rPr lang="en-US" altLang="en-US" sz="2400" b="1" dirty="0"/>
              <a:t>from </a:t>
            </a:r>
            <a:r>
              <a:rPr lang="en-US" altLang="en-US" sz="2400" i="1" dirty="0"/>
              <a:t>section </a:t>
            </a:r>
            <a:r>
              <a:rPr lang="en-US" altLang="en-US" sz="2400" b="1" dirty="0"/>
              <a:t>where </a:t>
            </a:r>
            <a:r>
              <a:rPr lang="en-US" altLang="en-US" sz="2400" i="1" dirty="0" err="1"/>
              <a:t>sem</a:t>
            </a:r>
            <a:r>
              <a:rPr lang="en-US" altLang="en-US" sz="2400" i="1" dirty="0"/>
              <a:t> = </a:t>
            </a:r>
            <a:r>
              <a:rPr lang="en-US" altLang="en-US" sz="2400" dirty="0"/>
              <a:t>'Spring' </a:t>
            </a:r>
            <a:r>
              <a:rPr lang="en-US" altLang="en-US" sz="2400" b="1" dirty="0"/>
              <a:t>and </a:t>
            </a:r>
            <a:r>
              <a:rPr lang="en-US" altLang="en-US" sz="2400" i="1" dirty="0"/>
              <a:t>year = </a:t>
            </a:r>
            <a:r>
              <a:rPr lang="en-US" altLang="en-US" sz="2400" dirty="0"/>
              <a:t>2018)</a:t>
            </a:r>
            <a:endParaRPr lang="en-US" altLang="en-US" sz="28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907D32-223B-45B9-9F5D-D9F46B52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3BF7-C5B6-46FC-BE6A-E6848F395DE7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58C43C-8CC6-4B88-870E-3749DE60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079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1385A-0E81-4C3F-AD11-C10D0430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Set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513B67-BC5F-4661-BF21-BC9F683BF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324126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Find courses that ran in Fall 2017 but not in Spring 2018</a:t>
            </a:r>
          </a:p>
          <a:p>
            <a:pPr marL="0" indent="0">
              <a:buNone/>
            </a:pPr>
            <a:r>
              <a:rPr lang="en-US" altLang="en-US" sz="3200" dirty="0"/>
              <a:t>         </a:t>
            </a:r>
            <a:r>
              <a:rPr lang="en-US" altLang="en-US" sz="2400" dirty="0"/>
              <a:t>(</a:t>
            </a:r>
            <a:r>
              <a:rPr lang="en-US" altLang="en-US" sz="2400" b="1" dirty="0"/>
              <a:t>select</a:t>
            </a:r>
            <a:r>
              <a:rPr lang="en-US" altLang="en-US" sz="2400" dirty="0"/>
              <a:t> </a:t>
            </a:r>
            <a:r>
              <a:rPr lang="en-US" altLang="en-US" sz="2400" i="1" dirty="0" err="1"/>
              <a:t>course_id</a:t>
            </a:r>
            <a:r>
              <a:rPr lang="en-US" altLang="en-US" sz="2400" i="1" dirty="0"/>
              <a:t>  </a:t>
            </a:r>
            <a:r>
              <a:rPr lang="en-US" altLang="en-US" sz="2400" b="1" dirty="0"/>
              <a:t>from </a:t>
            </a:r>
            <a:r>
              <a:rPr lang="en-US" altLang="en-US" sz="2400" i="1" dirty="0"/>
              <a:t>section </a:t>
            </a:r>
            <a:r>
              <a:rPr lang="en-US" altLang="en-US" sz="2400" b="1" dirty="0"/>
              <a:t>where </a:t>
            </a:r>
            <a:r>
              <a:rPr lang="en-US" altLang="en-US" sz="2400" i="1" dirty="0" err="1"/>
              <a:t>sem</a:t>
            </a:r>
            <a:r>
              <a:rPr lang="en-US" altLang="en-US" sz="2400" i="1" dirty="0"/>
              <a:t> = </a:t>
            </a:r>
            <a:r>
              <a:rPr lang="en-US" altLang="en-US" sz="2400" dirty="0"/>
              <a:t>'Fall' </a:t>
            </a:r>
            <a:r>
              <a:rPr lang="en-US" altLang="en-US" sz="2400" b="1" dirty="0"/>
              <a:t>and </a:t>
            </a:r>
            <a:r>
              <a:rPr lang="en-US" altLang="en-US" sz="2400" i="1" dirty="0"/>
              <a:t>year = </a:t>
            </a:r>
            <a:r>
              <a:rPr lang="en-US" altLang="en-US" sz="2400" dirty="0"/>
              <a:t>2017)</a:t>
            </a:r>
            <a:br>
              <a:rPr lang="en-US" altLang="en-US" sz="2400" dirty="0"/>
            </a:br>
            <a:r>
              <a:rPr lang="en-US" altLang="en-US" sz="2400" dirty="0"/>
              <a:t>           </a:t>
            </a:r>
            <a:r>
              <a:rPr lang="en-US" altLang="en-US" sz="2400" b="1" dirty="0"/>
              <a:t>except</a:t>
            </a:r>
            <a:br>
              <a:rPr lang="en-US" altLang="en-US" sz="2400" b="1" dirty="0"/>
            </a:br>
            <a:r>
              <a:rPr lang="en-US" altLang="en-US" sz="2400" b="1" dirty="0"/>
              <a:t>           </a:t>
            </a:r>
            <a:r>
              <a:rPr lang="en-US" altLang="en-US" sz="2400" dirty="0"/>
              <a:t>(</a:t>
            </a:r>
            <a:r>
              <a:rPr lang="en-US" altLang="en-US" sz="2400" b="1" dirty="0"/>
              <a:t>select</a:t>
            </a:r>
            <a:r>
              <a:rPr lang="en-US" altLang="en-US" sz="2400" dirty="0"/>
              <a:t> </a:t>
            </a:r>
            <a:r>
              <a:rPr lang="en-US" altLang="en-US" sz="2400" i="1" dirty="0" err="1"/>
              <a:t>course_id</a:t>
            </a:r>
            <a:r>
              <a:rPr lang="en-US" altLang="en-US" sz="2400" i="1" dirty="0"/>
              <a:t>  </a:t>
            </a:r>
            <a:r>
              <a:rPr lang="en-US" altLang="en-US" sz="2400" b="1" dirty="0"/>
              <a:t>from </a:t>
            </a:r>
            <a:r>
              <a:rPr lang="en-US" altLang="en-US" sz="2400" i="1" dirty="0"/>
              <a:t>section </a:t>
            </a:r>
            <a:r>
              <a:rPr lang="en-US" altLang="en-US" sz="2400" b="1" dirty="0"/>
              <a:t>where </a:t>
            </a:r>
            <a:r>
              <a:rPr lang="en-US" altLang="en-US" sz="2400" i="1" dirty="0" err="1"/>
              <a:t>sem</a:t>
            </a:r>
            <a:r>
              <a:rPr lang="en-US" altLang="en-US" sz="2400" i="1" dirty="0"/>
              <a:t> = </a:t>
            </a:r>
            <a:r>
              <a:rPr lang="en-US" altLang="en-US" sz="2400" dirty="0"/>
              <a:t>'Spring' </a:t>
            </a:r>
            <a:r>
              <a:rPr lang="en-US" altLang="en-US" sz="2400" b="1" dirty="0"/>
              <a:t>and </a:t>
            </a:r>
            <a:r>
              <a:rPr lang="en-US" altLang="en-US" sz="2400" i="1" dirty="0"/>
              <a:t>year = </a:t>
            </a:r>
            <a:r>
              <a:rPr lang="en-US" altLang="en-US" sz="2400" dirty="0"/>
              <a:t>2018)</a:t>
            </a:r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907D32-223B-45B9-9F5D-D9F46B52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3BF7-C5B6-46FC-BE6A-E6848F395DE7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58C43C-8CC6-4B88-870E-3749DE60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096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79D51-4085-4DAB-A2FA-53D82ABF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 Parts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6B6673-2D16-4580-BB7F-7AFF121B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03197"/>
          </a:xfrm>
        </p:spPr>
        <p:txBody>
          <a:bodyPr>
            <a:normAutofit lnSpcReduction="10000"/>
          </a:bodyPr>
          <a:lstStyle/>
          <a:p>
            <a:r>
              <a:rPr lang="en-US" altLang="en-US" sz="2400" dirty="0"/>
              <a:t>DML -- provides the ability to query information from the database and to insert tuples into, delete tuples from, and modify tuples in the database</a:t>
            </a:r>
          </a:p>
          <a:p>
            <a:pPr lvl="1"/>
            <a:r>
              <a:rPr kumimoji="0" lang="en-US" altLang="zh-CN" i="1" dirty="0"/>
              <a:t>query/retrieve,  insert , delete, update</a:t>
            </a:r>
            <a:endParaRPr lang="en-US" altLang="en-US" dirty="0"/>
          </a:p>
          <a:p>
            <a:r>
              <a:rPr kumimoji="0" lang="en-US" altLang="zh-CN" dirty="0"/>
              <a:t>Data definition language (DDL)</a:t>
            </a:r>
            <a:endParaRPr kumimoji="0" lang="en-US" altLang="zh-CN" i="1" dirty="0">
              <a:solidFill>
                <a:schemeClr val="folHlink"/>
              </a:solidFill>
            </a:endParaRPr>
          </a:p>
          <a:p>
            <a:pPr marL="742950" lvl="1" indent="-285750" eaLnBrk="1" hangingPunct="1">
              <a:lnSpc>
                <a:spcPct val="90000"/>
              </a:lnSpc>
              <a:defRPr/>
            </a:pPr>
            <a:r>
              <a:rPr kumimoji="0" lang="en-US" altLang="zh-CN" i="1" dirty="0"/>
              <a:t>define, drop, modify</a:t>
            </a:r>
            <a:r>
              <a:rPr kumimoji="0" lang="en-US" altLang="zh-CN" dirty="0"/>
              <a:t> on </a:t>
            </a:r>
            <a:r>
              <a:rPr kumimoji="0" lang="en-US" altLang="zh-CN" i="1" dirty="0">
                <a:solidFill>
                  <a:schemeClr val="folHlink"/>
                </a:solidFill>
              </a:rPr>
              <a:t>schemas, views </a:t>
            </a:r>
            <a:r>
              <a:rPr kumimoji="0" lang="en-US" altLang="zh-CN" dirty="0"/>
              <a:t>and</a:t>
            </a:r>
            <a:r>
              <a:rPr kumimoji="0" lang="en-US" altLang="zh-CN" i="1" dirty="0">
                <a:solidFill>
                  <a:schemeClr val="folHlink"/>
                </a:solidFill>
              </a:rPr>
              <a:t> index</a:t>
            </a:r>
            <a:endParaRPr lang="en-US" altLang="en-US" dirty="0"/>
          </a:p>
          <a:p>
            <a:r>
              <a:rPr lang="en-US" altLang="en-US" sz="2400" dirty="0"/>
              <a:t>DDL: integrity</a:t>
            </a:r>
          </a:p>
          <a:p>
            <a:pPr lvl="1"/>
            <a:r>
              <a:rPr lang="en-US" altLang="en-US" dirty="0"/>
              <a:t>the  DDL includes commands for specifying integrity constraints.</a:t>
            </a:r>
          </a:p>
          <a:p>
            <a:r>
              <a:rPr lang="en-US" altLang="en-US" sz="2400" dirty="0"/>
              <a:t>DDL: View definition</a:t>
            </a:r>
          </a:p>
          <a:p>
            <a:pPr lvl="1"/>
            <a:r>
              <a:rPr lang="en-US" altLang="en-US" dirty="0"/>
              <a:t>The DDL  includes commands for defining views.</a:t>
            </a:r>
          </a:p>
          <a:p>
            <a:r>
              <a:rPr lang="en-US" altLang="en-US" sz="2400" dirty="0"/>
              <a:t>Transaction control</a:t>
            </a:r>
          </a:p>
          <a:p>
            <a:pPr lvl="1"/>
            <a:r>
              <a:rPr lang="en-US" altLang="en-US" dirty="0"/>
              <a:t>includes commands for specifying the beginning and ending of transactions.</a:t>
            </a:r>
          </a:p>
          <a:p>
            <a:r>
              <a:rPr lang="en-US" altLang="en-US" sz="2400" dirty="0"/>
              <a:t>Embedded  SQL  and dynamic SQL</a:t>
            </a:r>
          </a:p>
          <a:p>
            <a:pPr lvl="1"/>
            <a:r>
              <a:rPr lang="en-US" altLang="en-US" dirty="0"/>
              <a:t>define how SQL statements can be embedded within general-purpose programming languages.</a:t>
            </a:r>
          </a:p>
          <a:p>
            <a:r>
              <a:rPr lang="en-US" altLang="en-US" sz="2400" dirty="0"/>
              <a:t>Authorization – includes commands for specifying access rights to relations and views.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6681-C7A0-48E7-B601-46F76BDF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008C-3833-42CE-B2A6-4ECC449B5FC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0BFE17-C5B8-47F1-8C5C-FBA0035C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424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6A017-FA0C-4484-9F14-CD30F545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</a:t>
            </a:r>
            <a:r>
              <a:rPr lang="en-US" altLang="en-US" sz="2800" dirty="0"/>
              <a:t>Null Values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0F0867-3B6D-422D-9FC3-374C9A996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</a:t>
            </a:r>
          </a:p>
          <a:p>
            <a:pPr lvl="1"/>
            <a:r>
              <a:rPr lang="en-US" altLang="en-US" dirty="0"/>
              <a:t>an unknown value, or </a:t>
            </a:r>
          </a:p>
          <a:p>
            <a:pPr lvl="1"/>
            <a:r>
              <a:rPr lang="en-US" altLang="en-US" dirty="0"/>
              <a:t>that a value does not exist.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4B65DE-757A-47F9-B2C9-6F0E6348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1C7F-A038-4AAD-B508-B0EC1F4AF3F4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8675E0-34F2-4A15-B1A3-FD55FFB2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0699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9BB95-8D7C-4153-8EC2-A1B5F5C2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Null Values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0F68F6-5CAD-4AFA-ADA4-95126A1D9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C8735B-B7B9-4708-8B9D-52CF3E7D6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7EE2-6104-47A8-9DA5-65DB015D3B98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87E3CB-62E5-45E5-8586-F2DB55C1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9BB409C-54A6-48FC-AA44-7A88E8462369}"/>
              </a:ext>
            </a:extLst>
          </p:cNvPr>
          <p:cNvSpPr/>
          <p:nvPr/>
        </p:nvSpPr>
        <p:spPr>
          <a:xfrm>
            <a:off x="8287473" y="3206838"/>
            <a:ext cx="3339297" cy="136516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ea typeface="微软雅黑 Light" panose="020B0502040204020203" pitchFamily="34" charset="-122"/>
              </a:rPr>
              <a:t>注意：</a:t>
            </a:r>
            <a:endParaRPr lang="en-US" altLang="zh-CN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ea typeface="微软雅黑 Light" panose="020B0502040204020203" pitchFamily="34" charset="-122"/>
              </a:rPr>
              <a:t>实际应用中避免引入属性</a:t>
            </a:r>
            <a:r>
              <a:rPr lang="en-US" altLang="zh-CN" sz="1800" dirty="0">
                <a:solidFill>
                  <a:schemeClr val="tx1"/>
                </a:solidFill>
                <a:ea typeface="微软雅黑 Light" panose="020B0502040204020203" pitchFamily="34" charset="-122"/>
              </a:rPr>
              <a:t>null</a:t>
            </a:r>
            <a:r>
              <a:rPr lang="zh-CN" altLang="en-US" sz="1800" dirty="0">
                <a:solidFill>
                  <a:schemeClr val="tx1"/>
                </a:solidFill>
                <a:ea typeface="微软雅黑 Light" panose="020B0502040204020203" pitchFamily="34" charset="-122"/>
              </a:rPr>
              <a:t>，防止索引失效；</a:t>
            </a:r>
            <a:endParaRPr lang="en-US" altLang="zh-CN" sz="18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ea typeface="微软雅黑 Light" panose="020B0502040204020203" pitchFamily="34" charset="-122"/>
              </a:rPr>
              <a:t>用</a:t>
            </a:r>
            <a:r>
              <a:rPr lang="en-US" altLang="zh-CN" sz="1800" dirty="0">
                <a:solidFill>
                  <a:schemeClr val="tx1"/>
                </a:solidFill>
                <a:ea typeface="微软雅黑 Light" panose="020B0502040204020203" pitchFamily="34" charset="-122"/>
              </a:rPr>
              <a:t>default value</a:t>
            </a:r>
            <a:r>
              <a:rPr lang="zh-CN" altLang="en-US" sz="1800" dirty="0">
                <a:solidFill>
                  <a:schemeClr val="tx1"/>
                </a:solidFill>
                <a:ea typeface="微软雅黑 Light" panose="020B0502040204020203" pitchFamily="34" charset="-122"/>
              </a:rPr>
              <a:t>替代</a:t>
            </a:r>
          </a:p>
        </p:txBody>
      </p:sp>
    </p:spTree>
    <p:extLst>
      <p:ext uri="{BB962C8B-B14F-4D97-AF65-F5344CB8AC3E}">
        <p14:creationId xmlns:p14="http://schemas.microsoft.com/office/powerpoint/2010/main" val="2604596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D1C8C-08E0-4A5F-B558-B14D5645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3.7 </a:t>
            </a:r>
            <a:r>
              <a:rPr lang="en-US" altLang="en-US" sz="2800" dirty="0"/>
              <a:t>Aggregate Functions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EE3D39-D99F-47C6-960E-5D6C5790D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222500" algn="l"/>
              </a:tabLst>
            </a:pPr>
            <a:r>
              <a:rPr lang="en-US" altLang="en-US" sz="2400" dirty="0"/>
              <a:t>These functions operate on the multiset of values of a column of a relation, and return a value</a:t>
            </a:r>
          </a:p>
          <a:p>
            <a:pPr>
              <a:buFont typeface="Monotype Sorts" charset="2"/>
              <a:buNone/>
              <a:tabLst>
                <a:tab pos="2222500" algn="l"/>
              </a:tabLst>
            </a:pPr>
            <a:r>
              <a:rPr lang="en-US" altLang="en-US" sz="2400" dirty="0"/>
              <a:t>		</a:t>
            </a:r>
            <a:r>
              <a:rPr lang="en-US" altLang="en-US" sz="2400" b="1" dirty="0"/>
              <a:t>avg: </a:t>
            </a:r>
            <a:r>
              <a:rPr lang="en-US" altLang="en-US" sz="2400" dirty="0"/>
              <a:t>average value</a:t>
            </a:r>
            <a:br>
              <a:rPr lang="en-US" altLang="en-US" sz="2400" dirty="0"/>
            </a:br>
            <a:r>
              <a:rPr lang="en-US" altLang="en-US" sz="2400" dirty="0"/>
              <a:t>	</a:t>
            </a:r>
            <a:r>
              <a:rPr lang="en-US" altLang="en-US" sz="2400" b="1" dirty="0"/>
              <a:t>min:  </a:t>
            </a:r>
            <a:r>
              <a:rPr lang="en-US" altLang="en-US" sz="2400" dirty="0"/>
              <a:t>minimum value</a:t>
            </a:r>
            <a:br>
              <a:rPr lang="en-US" altLang="en-US" sz="2400" dirty="0"/>
            </a:br>
            <a:r>
              <a:rPr lang="en-US" altLang="en-US" sz="2400" dirty="0"/>
              <a:t>	</a:t>
            </a:r>
            <a:r>
              <a:rPr lang="en-US" altLang="en-US" sz="2400" b="1" dirty="0"/>
              <a:t>max:  </a:t>
            </a:r>
            <a:r>
              <a:rPr lang="en-US" altLang="en-US" sz="2400" dirty="0"/>
              <a:t>maximum value</a:t>
            </a:r>
            <a:br>
              <a:rPr lang="en-US" altLang="en-US" sz="2400" dirty="0"/>
            </a:br>
            <a:r>
              <a:rPr lang="en-US" altLang="en-US" sz="2400" dirty="0"/>
              <a:t>	</a:t>
            </a:r>
            <a:r>
              <a:rPr lang="en-US" altLang="en-US" sz="2400" b="1" dirty="0"/>
              <a:t>sum:  </a:t>
            </a:r>
            <a:r>
              <a:rPr lang="en-US" altLang="en-US" sz="2400" dirty="0"/>
              <a:t>sum of values</a:t>
            </a:r>
            <a:br>
              <a:rPr lang="en-US" altLang="en-US" sz="2400" dirty="0"/>
            </a:br>
            <a:r>
              <a:rPr lang="en-US" altLang="en-US" sz="2400" dirty="0"/>
              <a:t>	</a:t>
            </a:r>
            <a:r>
              <a:rPr lang="en-US" altLang="en-US" sz="2400" b="1" dirty="0"/>
              <a:t>count:  </a:t>
            </a:r>
            <a:r>
              <a:rPr lang="en-US" altLang="en-US" sz="2400" dirty="0"/>
              <a:t>number of values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651E76-7EE4-41CB-BC42-2E7E813C4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631A4-18AA-4F52-BB21-A80989E6B743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B2084B-12BF-4F1D-9841-6DA571702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E78BB8-343F-4D9A-8FC1-217019DC2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623" y="1472430"/>
            <a:ext cx="2655979" cy="484810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197DD481-6DCA-421C-8A69-42991DF4D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09" y="3647439"/>
            <a:ext cx="8831251" cy="4673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9875" indent="-269875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tabLst>
                <a:tab pos="2222500" algn="l"/>
              </a:tabLst>
            </a:pPr>
            <a:r>
              <a:rPr lang="en-US" altLang="zh-CN" sz="2400" dirty="0">
                <a:ea typeface="微软雅黑 Light" panose="020B0502040204020203" pitchFamily="34" charset="-122"/>
                <a:cs typeface="Arial" panose="020B0604020202020204" pitchFamily="34" charset="0"/>
              </a:rPr>
              <a:t>How to conduct group by subclause and aggregate function</a:t>
            </a:r>
            <a:endParaRPr kumimoji="0"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 marL="192088" indent="-192088">
              <a:buSzPct val="105000"/>
            </a:pPr>
            <a:r>
              <a:rPr kumimoji="0" lang="en-US" altLang="zh-CN" b="1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kumimoji="0" lang="en-US" altLang="zh-CN" b="1" dirty="0">
                <a:cs typeface="Times New Roman" pitchFamily="18" charset="0"/>
              </a:rPr>
              <a:t>Select</a:t>
            </a:r>
            <a:r>
              <a:rPr kumimoji="0" lang="en-US" altLang="zh-CN" dirty="0">
                <a:cs typeface="Times New Roman" pitchFamily="18" charset="0"/>
              </a:rPr>
              <a:t>   {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, ., </a:t>
            </a:r>
            <a:r>
              <a:rPr lang="en-US" altLang="zh-CN" b="1" i="1" dirty="0">
                <a:solidFill>
                  <a:srgbClr val="FF0000"/>
                </a:solidFill>
              </a:rPr>
              <a:t>A</a:t>
            </a:r>
            <a:r>
              <a:rPr lang="en-US" altLang="zh-CN" b="1" i="1" baseline="-25000" dirty="0">
                <a:solidFill>
                  <a:srgbClr val="FF0000"/>
                </a:solidFill>
              </a:rPr>
              <a:t>i</a:t>
            </a:r>
            <a:r>
              <a:rPr lang="en-US" altLang="zh-CN" dirty="0"/>
              <a:t>}, </a:t>
            </a:r>
            <a:r>
              <a:rPr lang="en-US" altLang="zh-CN" b="1" i="1" dirty="0" err="1"/>
              <a:t>ag_fun</a:t>
            </a:r>
            <a:r>
              <a:rPr lang="en-US" altLang="zh-CN" dirty="0"/>
              <a:t>(</a:t>
            </a:r>
            <a:r>
              <a:rPr lang="en-US" altLang="zh-CN" b="1" i="1" dirty="0">
                <a:solidFill>
                  <a:srgbClr val="1A04BC"/>
                </a:solidFill>
              </a:rPr>
              <a:t>A</a:t>
            </a:r>
            <a:r>
              <a:rPr lang="en-US" altLang="zh-CN" b="1" i="1" baseline="-25000" dirty="0">
                <a:solidFill>
                  <a:srgbClr val="1A04BC"/>
                </a:solidFill>
              </a:rPr>
              <a:t>i+1</a:t>
            </a:r>
            <a:r>
              <a:rPr lang="en-US" altLang="zh-CN" dirty="0"/>
              <a:t>),…,   </a:t>
            </a:r>
            <a:r>
              <a:rPr lang="en-US" altLang="zh-CN" b="1" i="1" dirty="0" err="1"/>
              <a:t>ag_fun</a:t>
            </a:r>
            <a:r>
              <a:rPr lang="en-US" altLang="zh-CN" dirty="0"/>
              <a:t>(</a:t>
            </a:r>
            <a:r>
              <a:rPr lang="en-US" altLang="zh-CN" b="1" i="1" dirty="0" err="1">
                <a:solidFill>
                  <a:srgbClr val="110DB3"/>
                </a:solidFill>
              </a:rPr>
              <a:t>A</a:t>
            </a:r>
            <a:r>
              <a:rPr lang="en-US" altLang="zh-CN" b="1" i="1" baseline="-25000" dirty="0" err="1">
                <a:solidFill>
                  <a:srgbClr val="110DB3"/>
                </a:solidFill>
              </a:rPr>
              <a:t>i+k</a:t>
            </a:r>
            <a:r>
              <a:rPr lang="en-US" altLang="zh-CN" dirty="0"/>
              <a:t>)</a:t>
            </a:r>
            <a:endParaRPr kumimoji="0" lang="en-US" altLang="zh-CN" dirty="0">
              <a:cs typeface="Times New Roman" pitchFamily="18" charset="0"/>
            </a:endParaRPr>
          </a:p>
          <a:p>
            <a:pPr marL="192088" indent="-192088">
              <a:buSzPct val="105000"/>
            </a:pPr>
            <a:r>
              <a:rPr kumimoji="0" lang="en-US" altLang="zh-CN" b="1" dirty="0"/>
              <a:t>       From     </a:t>
            </a:r>
            <a:r>
              <a:rPr lang="en-US" altLang="zh-CN" i="1" dirty="0"/>
              <a:t>r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, ..., </a:t>
            </a:r>
            <a:r>
              <a:rPr lang="en-US" altLang="zh-CN" i="1" dirty="0"/>
              <a:t>r</a:t>
            </a:r>
            <a:r>
              <a:rPr lang="en-US" altLang="zh-CN" i="1" baseline="-25000" dirty="0"/>
              <a:t>m</a:t>
            </a:r>
            <a:endParaRPr kumimoji="0" lang="en-US" altLang="zh-CN" dirty="0">
              <a:solidFill>
                <a:schemeClr val="hlink"/>
              </a:solidFill>
              <a:cs typeface="Times New Roman" pitchFamily="18" charset="0"/>
            </a:endParaRPr>
          </a:p>
          <a:p>
            <a:pPr marL="192088" indent="-192088">
              <a:buSzPct val="105000"/>
            </a:pPr>
            <a:r>
              <a:rPr kumimoji="0" lang="en-US" altLang="zh-CN" b="1" dirty="0">
                <a:cs typeface="Times New Roman" pitchFamily="18" charset="0"/>
              </a:rPr>
              <a:t>       Where   </a:t>
            </a:r>
            <a:r>
              <a:rPr lang="en-US" altLang="zh-CN" i="1" dirty="0"/>
              <a:t>P</a:t>
            </a:r>
            <a:r>
              <a:rPr lang="en-US" altLang="zh-CN" baseline="-25000" dirty="0"/>
              <a:t>1</a:t>
            </a:r>
            <a:r>
              <a:rPr lang="en-US" altLang="zh-CN" i="1" dirty="0"/>
              <a:t> </a:t>
            </a:r>
          </a:p>
          <a:p>
            <a:pPr marL="192088" indent="-192088">
              <a:buSzPct val="105000"/>
            </a:pPr>
            <a:r>
              <a:rPr kumimoji="0" lang="en-US" altLang="zh-CN" b="1" dirty="0">
                <a:cs typeface="Times New Roman" pitchFamily="18" charset="0"/>
              </a:rPr>
              <a:t>       { Group by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, ., </a:t>
            </a:r>
            <a:r>
              <a:rPr lang="en-US" altLang="zh-CN" b="1" i="1" dirty="0">
                <a:solidFill>
                  <a:srgbClr val="FF0000"/>
                </a:solidFill>
              </a:rPr>
              <a:t>A</a:t>
            </a:r>
            <a:r>
              <a:rPr lang="en-US" altLang="zh-CN" baseline="-25000" dirty="0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endParaRPr lang="en-US" altLang="zh-CN" b="1" i="1" baseline="-25000" dirty="0">
              <a:solidFill>
                <a:srgbClr val="FF0000"/>
              </a:solidFill>
            </a:endParaRPr>
          </a:p>
          <a:p>
            <a:pPr marL="192088" indent="-192088">
              <a:buSzPct val="105000"/>
            </a:pPr>
            <a:r>
              <a:rPr kumimoji="0" lang="en-US" altLang="zh-CN" b="1" dirty="0"/>
              <a:t>        { having</a:t>
            </a:r>
            <a:r>
              <a:rPr kumimoji="0" lang="en-US" altLang="zh-CN" dirty="0"/>
              <a:t>  </a:t>
            </a:r>
            <a:r>
              <a:rPr kumimoji="0" lang="en-US" altLang="zh-CN" i="1" dirty="0"/>
              <a:t>P</a:t>
            </a:r>
            <a:r>
              <a:rPr lang="en-US" altLang="zh-CN" baseline="-25000" dirty="0"/>
              <a:t>2</a:t>
            </a:r>
            <a:r>
              <a:rPr kumimoji="0" lang="en-US" altLang="zh-CN" dirty="0"/>
              <a:t> } }</a:t>
            </a:r>
            <a:endParaRPr lang="en-US" altLang="zh-CN" dirty="0"/>
          </a:p>
          <a:p>
            <a:pPr marL="1184275" lvl="2" indent="-2286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altLang="zh-CN" i="1" dirty="0"/>
              <a:t>P</a:t>
            </a:r>
            <a:r>
              <a:rPr lang="en-US" altLang="zh-CN" baseline="-25000" dirty="0"/>
              <a:t>1</a:t>
            </a:r>
            <a:r>
              <a:rPr lang="en-US" altLang="zh-CN" dirty="0"/>
              <a:t> is defined on all attributes of </a:t>
            </a:r>
            <a:r>
              <a:rPr lang="en-US" altLang="zh-CN" i="1" dirty="0"/>
              <a:t>r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, ..., </a:t>
            </a:r>
            <a:r>
              <a:rPr lang="en-US" altLang="zh-CN" i="1" dirty="0"/>
              <a:t>r</a:t>
            </a:r>
            <a:r>
              <a:rPr lang="en-US" altLang="zh-CN" i="1" baseline="-25000" dirty="0"/>
              <a:t>m</a:t>
            </a:r>
          </a:p>
          <a:p>
            <a:pPr marL="1184275" lvl="2" indent="-2286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altLang="zh-CN" i="1" dirty="0"/>
              <a:t>P</a:t>
            </a:r>
            <a:r>
              <a:rPr lang="en-US" altLang="zh-CN" baseline="-25000" dirty="0"/>
              <a:t>2</a:t>
            </a:r>
            <a:r>
              <a:rPr lang="en-US" altLang="zh-CN" dirty="0"/>
              <a:t> is defined on </a:t>
            </a:r>
            <a:r>
              <a:rPr lang="en-US" altLang="zh-CN" i="1" dirty="0"/>
              <a:t>A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en-US" altLang="zh-CN" i="1" dirty="0"/>
              <a:t>A</a:t>
            </a:r>
            <a:r>
              <a:rPr lang="en-US" altLang="zh-CN" baseline="-25000" dirty="0"/>
              <a:t>2</a:t>
            </a:r>
            <a:r>
              <a:rPr lang="en-US" altLang="zh-CN" dirty="0"/>
              <a:t>, ., </a:t>
            </a:r>
            <a:r>
              <a:rPr lang="en-US" altLang="zh-CN" i="1" dirty="0">
                <a:solidFill>
                  <a:schemeClr val="folHlink"/>
                </a:solidFill>
              </a:rPr>
              <a:t>A</a:t>
            </a:r>
            <a:r>
              <a:rPr lang="en-US" altLang="zh-CN" i="1" baseline="-25000" dirty="0">
                <a:solidFill>
                  <a:schemeClr val="folHlink"/>
                </a:solidFill>
              </a:rPr>
              <a:t>i</a:t>
            </a:r>
            <a:r>
              <a:rPr lang="en-US" altLang="zh-CN" dirty="0"/>
              <a:t>,..,</a:t>
            </a:r>
            <a:r>
              <a:rPr lang="en-US" altLang="zh-CN" dirty="0">
                <a:solidFill>
                  <a:schemeClr val="hlink"/>
                </a:solidFill>
              </a:rPr>
              <a:t> </a:t>
            </a:r>
            <a:r>
              <a:rPr lang="en-US" altLang="zh-CN" i="1" dirty="0" err="1">
                <a:solidFill>
                  <a:schemeClr val="hlink"/>
                </a:solidFill>
              </a:rPr>
              <a:t>A</a:t>
            </a:r>
            <a:r>
              <a:rPr lang="en-US" altLang="zh-CN" i="1" baseline="-25000" dirty="0" err="1">
                <a:solidFill>
                  <a:schemeClr val="hlink"/>
                </a:solidFill>
              </a:rPr>
              <a:t>j</a:t>
            </a:r>
            <a:r>
              <a:rPr lang="en-US" altLang="zh-CN" dirty="0"/>
              <a:t> ,… , </a:t>
            </a:r>
            <a:r>
              <a:rPr lang="en-US" altLang="zh-CN" b="1" i="1" dirty="0">
                <a:solidFill>
                  <a:srgbClr val="993300"/>
                </a:solidFill>
              </a:rPr>
              <a:t>A</a:t>
            </a:r>
            <a:r>
              <a:rPr lang="en-US" altLang="zh-CN" b="1" i="1" baseline="-25000" dirty="0">
                <a:solidFill>
                  <a:srgbClr val="993300"/>
                </a:solidFill>
              </a:rPr>
              <a:t>k</a:t>
            </a:r>
            <a:r>
              <a:rPr lang="en-US" altLang="zh-CN" dirty="0"/>
              <a:t>, …, </a:t>
            </a:r>
            <a:r>
              <a:rPr lang="en-US" altLang="zh-CN" i="1" dirty="0"/>
              <a:t>A</a:t>
            </a:r>
            <a:r>
              <a:rPr lang="en-US" altLang="zh-CN" i="1" baseline="-25000" dirty="0"/>
              <a:t>n</a:t>
            </a:r>
            <a:r>
              <a:rPr lang="en-US" altLang="zh-CN" dirty="0"/>
              <a:t>, as the constraints on the group formed by </a:t>
            </a:r>
            <a:r>
              <a:rPr kumimoji="0" lang="en-US" altLang="zh-CN" b="1" dirty="0">
                <a:cs typeface="Times New Roman" pitchFamily="18" charset="0"/>
              </a:rPr>
              <a:t>Group by</a:t>
            </a:r>
            <a:r>
              <a:rPr kumimoji="0"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en-US" altLang="zh-CN" i="1" dirty="0" err="1">
                <a:solidFill>
                  <a:srgbClr val="FF0000"/>
                </a:solidFill>
              </a:rPr>
              <a:t>A</a:t>
            </a:r>
            <a:r>
              <a:rPr lang="en-US" altLang="zh-CN" i="1" baseline="-25000" dirty="0" err="1">
                <a:solidFill>
                  <a:srgbClr val="FF0000"/>
                </a:solidFill>
              </a:rPr>
              <a:t>j</a:t>
            </a:r>
            <a:endParaRPr lang="en-US" altLang="zh-CN" i="1" baseline="-25000" dirty="0">
              <a:solidFill>
                <a:srgbClr val="FF0000"/>
              </a:solidFill>
            </a:endParaRPr>
          </a:p>
          <a:p>
            <a:pPr marL="1184275" lvl="2" indent="-2286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altLang="zh-CN" dirty="0"/>
              <a:t>attributes in the </a:t>
            </a:r>
            <a:r>
              <a:rPr lang="en-US" altLang="zh-CN" i="1" dirty="0"/>
              <a:t>select</a:t>
            </a:r>
            <a:r>
              <a:rPr lang="en-US" altLang="zh-CN" dirty="0"/>
              <a:t> clause outside of aggregate functions must appear in group by list</a:t>
            </a:r>
          </a:p>
        </p:txBody>
      </p:sp>
    </p:spTree>
    <p:extLst>
      <p:ext uri="{BB962C8B-B14F-4D97-AF65-F5344CB8AC3E}">
        <p14:creationId xmlns:p14="http://schemas.microsoft.com/office/powerpoint/2010/main" val="3621500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CC823-3245-4CF2-BF20-F0338B9C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DE47B-3127-470F-B4D0-991DAA38C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tabLst>
                <a:tab pos="1711325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711325" algn="l"/>
              </a:tabLst>
            </a:pPr>
            <a:r>
              <a:rPr lang="en-US" altLang="en-US" b="1" dirty="0"/>
              <a:t>select avg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Sci.’;</a:t>
            </a:r>
          </a:p>
          <a:p>
            <a:pPr>
              <a:tabLst>
                <a:tab pos="1711325" algn="l"/>
              </a:tabLst>
            </a:pPr>
            <a:endParaRPr kumimoji="0" lang="en-US" altLang="en-US" dirty="0"/>
          </a:p>
          <a:p>
            <a:pPr>
              <a:tabLst>
                <a:tab pos="1711325" algn="l"/>
              </a:tabLst>
            </a:pPr>
            <a:endParaRPr lang="en-US" altLang="en-US" dirty="0"/>
          </a:p>
          <a:p>
            <a:pPr>
              <a:tabLst>
                <a:tab pos="1711325" algn="l"/>
              </a:tabLst>
            </a:pPr>
            <a:endParaRPr kumimoji="0" lang="en-US" altLang="en-US" dirty="0"/>
          </a:p>
          <a:p>
            <a:pPr>
              <a:tabLst>
                <a:tab pos="1711325" algn="l"/>
              </a:tabLst>
            </a:pPr>
            <a:endParaRPr kumimoji="0" lang="en-US" altLang="en-US" dirty="0"/>
          </a:p>
          <a:p>
            <a:pPr>
              <a:tabLst>
                <a:tab pos="1711325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711325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711325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711325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2958DA-EA30-4BEE-9C33-0D67C85B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0A6D-BB16-4718-B077-880AAAFE4EA2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4B4D78-0A45-4C0A-8CF2-8CBAEF4E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graphicFrame>
        <p:nvGraphicFramePr>
          <p:cNvPr id="6" name="Group 64">
            <a:extLst>
              <a:ext uri="{FF2B5EF4-FFF2-40B4-BE49-F238E27FC236}">
                <a16:creationId xmlns:a16="http://schemas.microsoft.com/office/drawing/2014/main" id="{8B2887AE-FFFA-4921-9806-74F9B4AAD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448750"/>
              </p:ext>
            </p:extLst>
          </p:nvPr>
        </p:nvGraphicFramePr>
        <p:xfrm>
          <a:off x="5596441" y="1248041"/>
          <a:ext cx="5562599" cy="2138675"/>
        </p:xfrm>
        <a:graphic>
          <a:graphicData uri="http://schemas.openxmlformats.org/drawingml/2006/table">
            <a:tbl>
              <a:tblPr/>
              <a:tblGrid>
                <a:gridCol w="1308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7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7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35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ID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name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dept_name</a:t>
                      </a:r>
                      <a:endParaRPr kumimoji="1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salary</a:t>
                      </a:r>
                      <a:endParaRPr kumimoji="1" lang="zh-CN" alt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45565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Jian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en-US" altLang="en-US" sz="1800">
                          <a:latin typeface="Times New Roman" pitchFamily="18" charset="0"/>
                          <a:cs typeface="Times New Roman" pitchFamily="18" charset="0"/>
                        </a:rPr>
                        <a:t>Comp. Sci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$100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74281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Ye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en-US" altLang="en-US" sz="1800">
                          <a:latin typeface="Times New Roman" pitchFamily="18" charset="0"/>
                          <a:cs typeface="Times New Roman" pitchFamily="18" charset="0"/>
                        </a:rPr>
                        <a:t>Comp. Sci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$250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98753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Du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en-US" altLang="en-US" sz="1800">
                          <a:latin typeface="Times New Roman" pitchFamily="18" charset="0"/>
                          <a:cs typeface="Times New Roman" pitchFamily="18" charset="0"/>
                        </a:rPr>
                        <a:t>Comp. Sci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$340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54123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Lin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en-US" altLang="en-US" sz="1800" dirty="0">
                          <a:latin typeface="Times New Roman" pitchFamily="18" charset="0"/>
                          <a:cs typeface="Times New Roman" pitchFamily="18" charset="0"/>
                        </a:rPr>
                        <a:t>Comp. </a:t>
                      </a:r>
                      <a:r>
                        <a:rPr lang="en-US" altLang="en-US" sz="1800" dirty="0" err="1">
                          <a:latin typeface="Times New Roman" pitchFamily="18" charset="0"/>
                          <a:cs typeface="Times New Roman" pitchFamily="18" charset="0"/>
                        </a:rPr>
                        <a:t>Sci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$200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AutoShape 62">
            <a:extLst>
              <a:ext uri="{FF2B5EF4-FFF2-40B4-BE49-F238E27FC236}">
                <a16:creationId xmlns:a16="http://schemas.microsoft.com/office/drawing/2014/main" id="{FC8CF594-C3B3-4687-9B49-CC906F4F3EF5}"/>
              </a:ext>
            </a:extLst>
          </p:cNvPr>
          <p:cNvSpPr>
            <a:spLocks/>
          </p:cNvSpPr>
          <p:nvPr/>
        </p:nvSpPr>
        <p:spPr bwMode="auto">
          <a:xfrm>
            <a:off x="11159040" y="1783979"/>
            <a:ext cx="304800" cy="1524000"/>
          </a:xfrm>
          <a:prstGeom prst="righ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Text Box 63">
            <a:extLst>
              <a:ext uri="{FF2B5EF4-FFF2-40B4-BE49-F238E27FC236}">
                <a16:creationId xmlns:a16="http://schemas.microsoft.com/office/drawing/2014/main" id="{0DF8B72C-4104-48F9-8AFD-F475A85ED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63840" y="2317379"/>
            <a:ext cx="606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folHlink"/>
                </a:solidFill>
                <a:latin typeface="+mn-lt"/>
              </a:rPr>
              <a:t>avg</a:t>
            </a:r>
            <a:endParaRPr lang="zh-CN" altLang="en-US">
              <a:solidFill>
                <a:schemeClr val="folHlin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9439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B2D8C-11E6-45C7-A662-9CF5E003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Aggregate Functions – Group By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FF4C69-7C4A-40A6-915D-3D7B56AD3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625475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625475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b="1" dirty="0"/>
              <a:t>avg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 err="1"/>
              <a:t>dept_name</a:t>
            </a:r>
            <a:r>
              <a:rPr lang="en-US" altLang="en-US" dirty="0"/>
              <a:t>;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49D3B9-C6E4-445A-BE34-F491D931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9762-7C6F-4328-9E8D-C660B339B342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EB7EF7-56FD-41A1-B382-8C3C3091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pic>
        <p:nvPicPr>
          <p:cNvPr id="6" name="Graphic 2">
            <a:extLst>
              <a:ext uri="{FF2B5EF4-FFF2-40B4-BE49-F238E27FC236}">
                <a16:creationId xmlns:a16="http://schemas.microsoft.com/office/drawing/2014/main" id="{BC55D702-57D6-4C7D-AF19-97A4FDCBC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771" t="2012" r="19587" b="13353"/>
          <a:stretch/>
        </p:blipFill>
        <p:spPr>
          <a:xfrm>
            <a:off x="1019418" y="2393489"/>
            <a:ext cx="5030018" cy="4371064"/>
          </a:xfrm>
          <a:prstGeom prst="rect">
            <a:avLst/>
          </a:prstGeom>
        </p:spPr>
      </p:pic>
      <p:pic>
        <p:nvPicPr>
          <p:cNvPr id="7" name="Graphic 4">
            <a:extLst>
              <a:ext uri="{FF2B5EF4-FFF2-40B4-BE49-F238E27FC236}">
                <a16:creationId xmlns:a16="http://schemas.microsoft.com/office/drawing/2014/main" id="{F6CFC690-0A98-44AA-95D1-086F71DD6C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1384" t="3188" r="31718" b="23128"/>
          <a:stretch/>
        </p:blipFill>
        <p:spPr>
          <a:xfrm>
            <a:off x="6313947" y="2403771"/>
            <a:ext cx="3105082" cy="285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08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439CD-CA6C-48B4-B5AB-D1434FAD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Aggregation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88D766-C61B-4166-A177-36C337F91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sz="2800" i="1" dirty="0">
                <a:solidFill>
                  <a:srgbClr val="FF0000"/>
                </a:solidFill>
              </a:rPr>
              <a:t>ID</a:t>
            </a:r>
            <a:r>
              <a:rPr lang="en-US" altLang="en-US" dirty="0"/>
              <a:t>, </a:t>
            </a:r>
            <a:r>
              <a:rPr lang="en-US" altLang="en-US" b="1" dirty="0"/>
              <a:t>avg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 err="1">
                <a:solidFill>
                  <a:srgbClr val="FF0000"/>
                </a:solidFill>
              </a:rPr>
              <a:t>dept_name</a:t>
            </a:r>
            <a:endParaRPr lang="en-US" altLang="en-US" dirty="0"/>
          </a:p>
          <a:p>
            <a:pPr eaLnBrk="1" hangingPunct="1"/>
            <a:endParaRPr lang="en-US" altLang="zh-CN" dirty="0">
              <a:latin typeface="Times New Roman" pitchFamily="18" charset="0"/>
            </a:endParaRPr>
          </a:p>
          <a:p>
            <a:pPr eaLnBrk="1" hangingPunct="1"/>
            <a:r>
              <a:rPr lang="en-US" altLang="zh-CN" dirty="0"/>
              <a:t>Null values and aggregates</a:t>
            </a:r>
            <a:endParaRPr lang="en-US" altLang="zh-CN" i="1" dirty="0"/>
          </a:p>
          <a:p>
            <a:pPr lvl="1" eaLnBrk="1" hangingPunct="1"/>
            <a:r>
              <a:rPr lang="en-US" altLang="zh-CN" dirty="0"/>
              <a:t>all aggregate operations </a:t>
            </a:r>
            <a:r>
              <a:rPr lang="en-US" altLang="zh-CN" b="1" dirty="0">
                <a:solidFill>
                  <a:srgbClr val="FF3300"/>
                </a:solidFill>
              </a:rPr>
              <a:t>except count(*)</a:t>
            </a:r>
            <a:r>
              <a:rPr lang="en-US" altLang="zh-CN" dirty="0"/>
              <a:t> ignore tuples with </a:t>
            </a:r>
            <a:r>
              <a:rPr lang="en-US" altLang="zh-CN" i="1" dirty="0"/>
              <a:t>null</a:t>
            </a:r>
            <a:r>
              <a:rPr lang="en-US" altLang="zh-CN" dirty="0"/>
              <a:t> values on the aggregated attributes</a:t>
            </a:r>
            <a:endParaRPr lang="en-US" altLang="en-US" dirty="0"/>
          </a:p>
          <a:p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A50071-BBD4-4DDC-A4A5-3FE4825D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37A4-ED16-424B-90C9-06325DC9C367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415668-116F-47FE-9A9B-7F187D9F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9707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8DE11-20E9-49CC-8875-6566AA9F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Aggregate Functions – Having Clause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60369-C5B0-4A96-A1A6-FF1C1540C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489075" algn="l"/>
              </a:tabLst>
            </a:pPr>
            <a:r>
              <a:rPr lang="en-US" altLang="en-US" sz="2400" dirty="0"/>
              <a:t>Find the names and average salaries of all departments whose average salary is greater than 42000</a:t>
            </a:r>
          </a:p>
          <a:p>
            <a:pPr>
              <a:tabLst>
                <a:tab pos="1489075" algn="l"/>
              </a:tabLst>
            </a:pPr>
            <a:endParaRPr lang="en-US" altLang="en-US" sz="2400" dirty="0"/>
          </a:p>
          <a:p>
            <a:pPr>
              <a:tabLst>
                <a:tab pos="1489075" algn="l"/>
              </a:tabLst>
            </a:pPr>
            <a:endParaRPr lang="en-US" altLang="en-US" sz="2400" dirty="0"/>
          </a:p>
          <a:p>
            <a:pPr>
              <a:tabLst>
                <a:tab pos="1489075" algn="l"/>
              </a:tabLst>
            </a:pPr>
            <a:endParaRPr lang="en-US" altLang="en-US" sz="2400" dirty="0"/>
          </a:p>
          <a:p>
            <a:pPr>
              <a:tabLst>
                <a:tab pos="1489075" algn="l"/>
              </a:tabLst>
            </a:pPr>
            <a:endParaRPr lang="en-US" altLang="en-US" sz="1000" dirty="0"/>
          </a:p>
          <a:p>
            <a:pPr>
              <a:tabLst>
                <a:tab pos="1489075" algn="l"/>
              </a:tabLst>
            </a:pPr>
            <a:endParaRPr lang="en-US" altLang="en-US" sz="2400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r>
              <a:rPr lang="en-US" altLang="en-US" sz="2400" dirty="0"/>
              <a:t>Note: predicates in the </a:t>
            </a:r>
            <a:r>
              <a:rPr lang="en-US" altLang="en-US" sz="2400" b="1" dirty="0"/>
              <a:t>having</a:t>
            </a:r>
            <a:r>
              <a:rPr lang="en-US" altLang="en-US" sz="2400" dirty="0"/>
              <a:t> clause are applied after the formation of groups whereas predicates in the </a:t>
            </a:r>
            <a:r>
              <a:rPr lang="en-US" altLang="en-US" sz="2400" b="1" dirty="0"/>
              <a:t>where</a:t>
            </a:r>
            <a:r>
              <a:rPr lang="en-US" altLang="en-US" sz="2400" dirty="0"/>
              <a:t> clause are applied before forming groups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F791AC-96F7-412D-9AB3-9D391DE03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6FA8-BF4A-4B6B-AB46-6EF35AC76B6C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8D2CB7-295C-4BAC-91A2-1EECB0D2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78BA3802-846F-42D8-A68F-8859825EE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5148" y="1736383"/>
            <a:ext cx="58610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endParaRPr lang="en-US" altLang="en-US" i="1" dirty="0"/>
          </a:p>
          <a:p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</a:p>
          <a:p>
            <a:r>
              <a:rPr lang="en-US" altLang="en-US" b="1" dirty="0"/>
              <a:t>having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3431002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DFC44-F280-4601-B5F9-CE0557592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3.8 Nested Subqueries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D3E67-14A8-4C22-A76F-301CD9048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03197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/>
              <a:t>B</a:t>
            </a:r>
            <a:r>
              <a:rPr lang="en-US" altLang="en-US" dirty="0"/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857250" lvl="2" indent="0">
              <a:buFont typeface="Webdings" panose="05030102010509060703" pitchFamily="18" charset="2"/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BC40EE-BD4D-43D7-B6BC-1FEB6E9D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8BB9-5145-41AC-B16A-31B9C8AC844C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5BE4CF-39E7-462E-9E82-394FB1D6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B1BDF5C-5A77-49DC-AF70-95C478DB5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8520" y="1842135"/>
            <a:ext cx="4866639" cy="1007745"/>
          </a:xfrm>
          <a:prstGeom prst="wedgeRoundRectCallout">
            <a:avLst>
              <a:gd name="adj1" fmla="val -79656"/>
              <a:gd name="adj2" fmla="val -175570"/>
              <a:gd name="adj3" fmla="val 16667"/>
            </a:avLst>
          </a:prstGeom>
          <a:solidFill>
            <a:srgbClr val="FFFFCC"/>
          </a:solidFill>
          <a:ln w="12700" algn="ctr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5000"/>
              </a:spcBef>
              <a:buClr>
                <a:schemeClr val="bg1"/>
              </a:buClr>
              <a:buFontTx/>
              <a:buChar char="•"/>
            </a:pPr>
            <a:r>
              <a:rPr lang="zh-CN" altLang="en-US" sz="1600" b="1" dirty="0">
                <a:solidFill>
                  <a:srgbClr val="CC00FF"/>
                </a:solidFill>
                <a:ea typeface="微软雅黑 Light" panose="020B0502040204020203" pitchFamily="34" charset="-122"/>
              </a:rPr>
              <a:t>嵌套查询：  中间结果，便于构思化大为小， 化繁为简。</a:t>
            </a:r>
          </a:p>
          <a:p>
            <a:pPr eaLnBrk="0" hangingPunct="0">
              <a:spcBef>
                <a:spcPct val="35000"/>
              </a:spcBef>
              <a:buClr>
                <a:schemeClr val="bg1"/>
              </a:buClr>
              <a:buFontTx/>
              <a:buChar char="•"/>
            </a:pPr>
            <a:r>
              <a:rPr lang="en-US" altLang="zh-CN" sz="1600" b="1" dirty="0">
                <a:solidFill>
                  <a:srgbClr val="CC00FF"/>
                </a:solidFill>
                <a:ea typeface="微软雅黑 Light" panose="020B0502040204020203" pitchFamily="34" charset="-122"/>
              </a:rPr>
              <a:t> DBMS</a:t>
            </a:r>
            <a:r>
              <a:rPr lang="zh-CN" altLang="en-US" sz="1600" b="1" dirty="0">
                <a:solidFill>
                  <a:srgbClr val="CC00FF"/>
                </a:solidFill>
                <a:ea typeface="微软雅黑 Light" panose="020B0502040204020203" pitchFamily="34" charset="-122"/>
              </a:rPr>
              <a:t>实现时，要优化，不一定要保留中间值</a:t>
            </a:r>
            <a:endParaRPr lang="en-US" altLang="zh-CN" sz="1600" b="1" dirty="0">
              <a:solidFill>
                <a:srgbClr val="CC00FF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FADF013B-5FD4-4FE4-8069-9E89C3BC7FCF}"/>
              </a:ext>
            </a:extLst>
          </p:cNvPr>
          <p:cNvSpPr txBox="1"/>
          <p:nvPr/>
        </p:nvSpPr>
        <p:spPr>
          <a:xfrm>
            <a:off x="9077960" y="3029734"/>
            <a:ext cx="2915678" cy="1655838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eaLnBrk="0" hangingPunct="0">
              <a:spcBef>
                <a:spcPct val="35000"/>
              </a:spcBef>
              <a:buClr>
                <a:schemeClr val="bg1"/>
              </a:buClr>
              <a:buFontTx/>
              <a:buChar char="•"/>
              <a:defRPr sz="1600" b="1">
                <a:solidFill>
                  <a:srgbClr val="CC00FF"/>
                </a:solidFill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/>
              <a:t>注意：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从</a:t>
            </a:r>
            <a:r>
              <a:rPr lang="en-US" altLang="zh-CN" dirty="0"/>
              <a:t>SQL</a:t>
            </a:r>
            <a:r>
              <a:rPr lang="zh-CN" altLang="en-US" dirty="0"/>
              <a:t>优化角度，避免使用低效的</a:t>
            </a:r>
            <a:r>
              <a:rPr lang="en-US" altLang="zh-CN" dirty="0"/>
              <a:t>nested</a:t>
            </a:r>
            <a:r>
              <a:rPr lang="zh-CN" altLang="en-US" dirty="0"/>
              <a:t>查询，改为</a:t>
            </a:r>
            <a:r>
              <a:rPr lang="en-US" altLang="zh-CN" dirty="0"/>
              <a:t>from</a:t>
            </a:r>
            <a:r>
              <a:rPr lang="zh-CN" altLang="en-US" dirty="0"/>
              <a:t>子句中的多表联接，便于</a:t>
            </a:r>
            <a:r>
              <a:rPr lang="en-US" altLang="zh-CN" dirty="0"/>
              <a:t>DBMS</a:t>
            </a:r>
            <a:r>
              <a:rPr lang="zh-CN" altLang="en-US" dirty="0"/>
              <a:t>查询优化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5E73D41-7901-4D46-A5B4-16607FC7552D}"/>
              </a:ext>
            </a:extLst>
          </p:cNvPr>
          <p:cNvCxnSpPr/>
          <p:nvPr/>
        </p:nvCxnSpPr>
        <p:spPr>
          <a:xfrm flipV="1">
            <a:off x="4577787" y="179408"/>
            <a:ext cx="2760562" cy="50349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A0E6D8F-FCAB-48AA-B52F-251C851904A3}"/>
              </a:ext>
            </a:extLst>
          </p:cNvPr>
          <p:cNvCxnSpPr>
            <a:cxnSpLocks/>
          </p:cNvCxnSpPr>
          <p:nvPr/>
        </p:nvCxnSpPr>
        <p:spPr>
          <a:xfrm>
            <a:off x="4577787" y="237281"/>
            <a:ext cx="3003631" cy="44562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83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88592-1A56-4B79-AD96-089B48DD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E2841-1E64-4F3E-B193-FE311DCA0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027113" algn="l"/>
              </a:tabLst>
            </a:pPr>
            <a:r>
              <a:rPr lang="en-US" altLang="en-US" sz="2400" dirty="0"/>
              <a:t>Find courses offered in Fall 2017 and in Spring 2018</a:t>
            </a:r>
          </a:p>
          <a:p>
            <a:pPr>
              <a:tabLst>
                <a:tab pos="1027113" algn="l"/>
              </a:tabLst>
            </a:pPr>
            <a:endParaRPr lang="en-US" altLang="en-US" sz="2400" dirty="0"/>
          </a:p>
          <a:p>
            <a:pPr>
              <a:tabLst>
                <a:tab pos="1027113" algn="l"/>
              </a:tabLst>
            </a:pPr>
            <a:endParaRPr lang="en-US" altLang="en-US" sz="2400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sz="2400" dirty="0"/>
          </a:p>
          <a:p>
            <a:pPr>
              <a:tabLst>
                <a:tab pos="1027113" algn="l"/>
              </a:tabLst>
            </a:pPr>
            <a:r>
              <a:rPr lang="en-US" altLang="en-US" sz="2400" dirty="0"/>
              <a:t>Find courses offered in Fall 2017 but not in Spring 2018</a:t>
            </a:r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986C5A-2E7B-4ACD-AE14-24814C435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97A3F-090B-4D89-8C3B-CFCDF45CDE91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E048C0-74A1-474D-AC7D-06380CE19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D031ACCC-A7F8-4010-A0FD-94037A2DF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3268" y="1225100"/>
            <a:ext cx="946333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/>
              <a:t>select distinct </a:t>
            </a:r>
            <a:r>
              <a:rPr lang="en-US" altLang="en-US" i="1" dirty="0" err="1"/>
              <a:t>course_id</a:t>
            </a:r>
            <a:endParaRPr lang="en-US" altLang="en-US" i="1" dirty="0"/>
          </a:p>
          <a:p>
            <a:r>
              <a:rPr lang="en-US" altLang="en-US" b="1" dirty="0"/>
              <a:t>from </a:t>
            </a:r>
            <a:r>
              <a:rPr lang="en-US" altLang="en-US" i="1" dirty="0"/>
              <a:t>section</a:t>
            </a:r>
          </a:p>
          <a:p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 err="1"/>
              <a:t>course_id</a:t>
            </a:r>
            <a:endParaRPr lang="en-US" altLang="en-US" i="1" dirty="0"/>
          </a:p>
          <a:p>
            <a:r>
              <a:rPr lang="en-US" altLang="en-US" b="1" dirty="0"/>
              <a:t>                                 from </a:t>
            </a:r>
            <a:r>
              <a:rPr lang="en-US" altLang="en-US" i="1" dirty="0"/>
              <a:t>section</a:t>
            </a:r>
          </a:p>
          <a:p>
            <a:r>
              <a:rPr lang="en-US" altLang="en-US" b="1" dirty="0"/>
              <a:t>                                 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2018);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AFC2E480-DA62-4B9E-BB1C-3654A390C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415" y="4389281"/>
            <a:ext cx="95758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/>
              <a:t>select distinct </a:t>
            </a:r>
            <a:r>
              <a:rPr lang="en-US" altLang="en-US" i="1" dirty="0" err="1"/>
              <a:t>course_id</a:t>
            </a:r>
            <a:endParaRPr lang="en-US" altLang="en-US" i="1" dirty="0"/>
          </a:p>
          <a:p>
            <a:r>
              <a:rPr lang="en-US" altLang="en-US" b="1" dirty="0"/>
              <a:t>from </a:t>
            </a:r>
            <a:r>
              <a:rPr lang="en-US" altLang="en-US" i="1" dirty="0"/>
              <a:t>section</a:t>
            </a:r>
          </a:p>
          <a:p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 </a:t>
            </a:r>
            <a:r>
              <a:rPr lang="en-US" altLang="en-US" b="1" dirty="0"/>
              <a:t>not 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 err="1"/>
              <a:t>course_id</a:t>
            </a:r>
            <a:endParaRPr lang="en-US" altLang="en-US" i="1" dirty="0"/>
          </a:p>
          <a:p>
            <a:r>
              <a:rPr lang="en-US" altLang="en-US" b="1" dirty="0"/>
              <a:t>                                        from </a:t>
            </a:r>
            <a:r>
              <a:rPr lang="en-US" altLang="en-US" i="1" dirty="0"/>
              <a:t>section</a:t>
            </a:r>
          </a:p>
          <a:p>
            <a:r>
              <a:rPr lang="en-US" altLang="en-US" b="1" dirty="0"/>
              <a:t>                                        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2018);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7BA537F-FC32-492A-9ED5-9DC391C66303}"/>
              </a:ext>
            </a:extLst>
          </p:cNvPr>
          <p:cNvSpPr/>
          <p:nvPr/>
        </p:nvSpPr>
        <p:spPr>
          <a:xfrm>
            <a:off x="7921765" y="979463"/>
            <a:ext cx="4071873" cy="17174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SQL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优化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:</a:t>
            </a:r>
            <a:r>
              <a:rPr lang="zh-CN" altLang="en-US" sz="2000" dirty="0">
                <a:ea typeface="微软雅黑 Light" panose="020B0502040204020203" pitchFamily="34" charset="-122"/>
              </a:rPr>
              <a:t>：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转换为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from 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中的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表联接</a:t>
            </a:r>
            <a:endParaRPr lang="en-US" altLang="zh-CN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  select …</a:t>
            </a:r>
          </a:p>
          <a:p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  from section as A, section as B</a:t>
            </a:r>
          </a:p>
          <a:p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  where …</a:t>
            </a:r>
            <a:endParaRPr lang="zh-CN" altLang="en-US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62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C3537-AE6E-4A23-B63F-AD6794A3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嵌入式查询执行过程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CC9D12-EF11-4419-844A-7B10C9E34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4212123" cy="5512419"/>
          </a:xfrm>
        </p:spPr>
        <p:txBody>
          <a:bodyPr/>
          <a:lstStyle/>
          <a:p>
            <a:pPr eaLnBrk="1" hangingPunct="1"/>
            <a:r>
              <a:rPr lang="en-US" altLang="zh-CN" dirty="0"/>
              <a:t>1. </a:t>
            </a:r>
            <a:r>
              <a:rPr lang="zh-CN" altLang="en-US" sz="2400" dirty="0"/>
              <a:t>从头至尾，依次扫描</a:t>
            </a:r>
            <a:r>
              <a:rPr lang="en-US" altLang="zh-CN" sz="2400" i="1" dirty="0"/>
              <a:t>section</a:t>
            </a:r>
            <a:r>
              <a:rPr lang="zh-CN" altLang="en-US" sz="2400" dirty="0"/>
              <a:t>中每一行；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r>
              <a:rPr lang="en-US" altLang="zh-CN" sz="2400" dirty="0"/>
              <a:t>2. </a:t>
            </a:r>
            <a:r>
              <a:rPr lang="zh-CN" altLang="en-US" sz="2400" dirty="0"/>
              <a:t>对</a:t>
            </a:r>
            <a:r>
              <a:rPr lang="en-US" altLang="zh-CN" sz="2400" i="1" dirty="0"/>
              <a:t>section</a:t>
            </a:r>
            <a:r>
              <a:rPr lang="zh-CN" altLang="en-US" sz="2400" dirty="0"/>
              <a:t>中每一行，</a:t>
            </a:r>
            <a:endParaRPr lang="en-US" altLang="zh-CN" dirty="0"/>
          </a:p>
          <a:p>
            <a:pPr lvl="1"/>
            <a:r>
              <a:rPr lang="en-US" altLang="zh-CN" dirty="0"/>
              <a:t>a. </a:t>
            </a:r>
            <a:r>
              <a:rPr lang="zh-CN" altLang="en-US" dirty="0"/>
              <a:t>判断其</a:t>
            </a:r>
            <a:r>
              <a:rPr lang="en-US" altLang="zh-CN" dirty="0"/>
              <a:t>semester</a:t>
            </a:r>
            <a:r>
              <a:rPr lang="zh-CN" altLang="en-US" dirty="0"/>
              <a:t>、</a:t>
            </a:r>
            <a:r>
              <a:rPr lang="en-US" altLang="zh-CN" dirty="0"/>
              <a:t>year</a:t>
            </a:r>
            <a:r>
              <a:rPr lang="zh-CN" altLang="en-US" dirty="0"/>
              <a:t>是否满足查询条件</a:t>
            </a:r>
            <a:endParaRPr lang="en-US" altLang="zh-CN" dirty="0"/>
          </a:p>
          <a:p>
            <a:pPr lvl="1"/>
            <a:r>
              <a:rPr lang="en-US" altLang="zh-CN" sz="2400" dirty="0"/>
              <a:t>b. </a:t>
            </a:r>
            <a:r>
              <a:rPr lang="zh-CN" altLang="en-US" sz="2400" dirty="0"/>
              <a:t>执行嵌入在</a:t>
            </a:r>
            <a:r>
              <a:rPr lang="en-US" altLang="zh-CN" sz="2400" dirty="0"/>
              <a:t>where</a:t>
            </a:r>
            <a:r>
              <a:rPr lang="zh-CN" altLang="en-US" sz="2400" dirty="0"/>
              <a:t>子句中的</a:t>
            </a:r>
            <a:r>
              <a:rPr lang="en-US" altLang="zh-CN" sz="2400" i="1" dirty="0"/>
              <a:t>select</a:t>
            </a:r>
            <a:r>
              <a:rPr lang="zh-CN" altLang="en-US" sz="2400" dirty="0"/>
              <a:t>查询，得到</a:t>
            </a:r>
            <a:r>
              <a:rPr lang="en-US" altLang="zh-CN" sz="2400" dirty="0"/>
              <a:t>10</a:t>
            </a:r>
            <a:r>
              <a:rPr lang="zh-CN" altLang="en-US" sz="2400" dirty="0"/>
              <a:t>年春季的</a:t>
            </a:r>
            <a:r>
              <a:rPr lang="en-US" altLang="zh-CN" sz="2400" i="1" dirty="0" err="1"/>
              <a:t>course_id</a:t>
            </a:r>
            <a:r>
              <a:rPr lang="zh-CN" altLang="en-US" sz="2400" dirty="0"/>
              <a:t>集 合；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r>
              <a:rPr lang="en-US" altLang="zh-CN" sz="2400" dirty="0"/>
              <a:t>3. </a:t>
            </a:r>
            <a:r>
              <a:rPr lang="zh-CN" altLang="en-US" sz="2400" dirty="0"/>
              <a:t>判断本行的</a:t>
            </a:r>
            <a:r>
              <a:rPr lang="en-US" altLang="zh-CN" sz="2400" i="1" dirty="0" err="1"/>
              <a:t>course_id</a:t>
            </a:r>
            <a:r>
              <a:rPr lang="zh-CN" altLang="en-US" sz="2400" dirty="0"/>
              <a:t>是否在此集合中，决定本行的</a:t>
            </a:r>
            <a:r>
              <a:rPr lang="en-US" altLang="zh-CN" sz="2400" i="1" dirty="0" err="1"/>
              <a:t>course_id</a:t>
            </a:r>
            <a:r>
              <a:rPr lang="zh-CN" altLang="en-US" sz="2400" dirty="0"/>
              <a:t>是否所需查询结果</a:t>
            </a:r>
            <a:endParaRPr lang="zh-CN" altLang="en-US" sz="2400" i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0C627F-5F4B-416E-8A36-6786C0582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EA41-811F-42C8-90F8-D8E016338628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B1C4A0-F4C8-4687-B872-2F4323E6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6BAE8E44-857B-4A84-9A89-5B828D4B379B}"/>
              </a:ext>
            </a:extLst>
          </p:cNvPr>
          <p:cNvGrpSpPr>
            <a:grpSpLocks/>
          </p:cNvGrpSpPr>
          <p:nvPr/>
        </p:nvGrpSpPr>
        <p:grpSpPr bwMode="auto">
          <a:xfrm>
            <a:off x="3978666" y="849936"/>
            <a:ext cx="8183563" cy="4711700"/>
            <a:chOff x="1092867" y="2492896"/>
            <a:chExt cx="8183009" cy="4711060"/>
          </a:xfrm>
        </p:grpSpPr>
        <p:pic>
          <p:nvPicPr>
            <p:cNvPr id="7" name="Picture 63">
              <a:extLst>
                <a:ext uri="{FF2B5EF4-FFF2-40B4-BE49-F238E27FC236}">
                  <a16:creationId xmlns:a16="http://schemas.microsoft.com/office/drawing/2014/main" id="{4DB9187F-21CB-45EA-B883-113C934F3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086" y="2492896"/>
              <a:ext cx="7619628" cy="47110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直接连接符 4">
              <a:extLst>
                <a:ext uri="{FF2B5EF4-FFF2-40B4-BE49-F238E27FC236}">
                  <a16:creationId xmlns:a16="http://schemas.microsoft.com/office/drawing/2014/main" id="{954A9031-639A-4261-9BBD-35221F98AC8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31640" y="3911352"/>
              <a:ext cx="7704856" cy="0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矩形 6">
              <a:extLst>
                <a:ext uri="{FF2B5EF4-FFF2-40B4-BE49-F238E27FC236}">
                  <a16:creationId xmlns:a16="http://schemas.microsoft.com/office/drawing/2014/main" id="{D683D7CA-C0C5-434D-A1A0-EB8F513B9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720" y="4365104"/>
              <a:ext cx="7812360" cy="720080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矩形 19">
              <a:extLst>
                <a:ext uri="{FF2B5EF4-FFF2-40B4-BE49-F238E27FC236}">
                  <a16:creationId xmlns:a16="http://schemas.microsoft.com/office/drawing/2014/main" id="{0FD2AFB4-C22B-4E76-AF9C-F523BB41E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516" y="5589240"/>
              <a:ext cx="7812360" cy="720080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11" name="直接连接符 20">
              <a:extLst>
                <a:ext uri="{FF2B5EF4-FFF2-40B4-BE49-F238E27FC236}">
                  <a16:creationId xmlns:a16="http://schemas.microsoft.com/office/drawing/2014/main" id="{A2F6B4D1-418C-4644-AAA7-889D09638FD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2561" y="3638348"/>
              <a:ext cx="2832339" cy="6676"/>
            </a:xfrm>
            <a:prstGeom prst="line">
              <a:avLst/>
            </a:prstGeom>
            <a:noFill/>
            <a:ln w="38100" algn="ctr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任意多边形 9">
              <a:extLst>
                <a:ext uri="{FF2B5EF4-FFF2-40B4-BE49-F238E27FC236}">
                  <a16:creationId xmlns:a16="http://schemas.microsoft.com/office/drawing/2014/main" id="{C1C8BFC1-3EFE-4CEC-9034-04369054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418" y="3344778"/>
              <a:ext cx="905143" cy="587141"/>
            </a:xfrm>
            <a:custGeom>
              <a:avLst/>
              <a:gdLst>
                <a:gd name="T0" fmla="*/ 0 w 905143"/>
                <a:gd name="T1" fmla="*/ 154005 h 587141"/>
                <a:gd name="T2" fmla="*/ 86627 w 905143"/>
                <a:gd name="T3" fmla="*/ 96253 h 587141"/>
                <a:gd name="T4" fmla="*/ 115503 w 905143"/>
                <a:gd name="T5" fmla="*/ 67377 h 587141"/>
                <a:gd name="T6" fmla="*/ 173255 w 905143"/>
                <a:gd name="T7" fmla="*/ 48127 h 587141"/>
                <a:gd name="T8" fmla="*/ 202130 w 905143"/>
                <a:gd name="T9" fmla="*/ 38501 h 587141"/>
                <a:gd name="T10" fmla="*/ 288758 w 905143"/>
                <a:gd name="T11" fmla="*/ 9626 h 587141"/>
                <a:gd name="T12" fmla="*/ 317634 w 905143"/>
                <a:gd name="T13" fmla="*/ 0 h 587141"/>
                <a:gd name="T14" fmla="*/ 596766 w 905143"/>
                <a:gd name="T15" fmla="*/ 9626 h 587141"/>
                <a:gd name="T16" fmla="*/ 635267 w 905143"/>
                <a:gd name="T17" fmla="*/ 19251 h 587141"/>
                <a:gd name="T18" fmla="*/ 721895 w 905143"/>
                <a:gd name="T19" fmla="*/ 28876 h 587141"/>
                <a:gd name="T20" fmla="*/ 779646 w 905143"/>
                <a:gd name="T21" fmla="*/ 48127 h 587141"/>
                <a:gd name="T22" fmla="*/ 808522 w 905143"/>
                <a:gd name="T23" fmla="*/ 57752 h 587141"/>
                <a:gd name="T24" fmla="*/ 866274 w 905143"/>
                <a:gd name="T25" fmla="*/ 105878 h 587141"/>
                <a:gd name="T26" fmla="*/ 885524 w 905143"/>
                <a:gd name="T27" fmla="*/ 163630 h 587141"/>
                <a:gd name="T28" fmla="*/ 895149 w 905143"/>
                <a:gd name="T29" fmla="*/ 413887 h 587141"/>
                <a:gd name="T30" fmla="*/ 875899 w 905143"/>
                <a:gd name="T31" fmla="*/ 442762 h 587141"/>
                <a:gd name="T32" fmla="*/ 866274 w 905143"/>
                <a:gd name="T33" fmla="*/ 481264 h 587141"/>
                <a:gd name="T34" fmla="*/ 837398 w 905143"/>
                <a:gd name="T35" fmla="*/ 490889 h 587141"/>
                <a:gd name="T36" fmla="*/ 779646 w 905143"/>
                <a:gd name="T37" fmla="*/ 529390 h 587141"/>
                <a:gd name="T38" fmla="*/ 693019 w 905143"/>
                <a:gd name="T39" fmla="*/ 567891 h 587141"/>
                <a:gd name="T40" fmla="*/ 664143 w 905143"/>
                <a:gd name="T41" fmla="*/ 577516 h 587141"/>
                <a:gd name="T42" fmla="*/ 558265 w 905143"/>
                <a:gd name="T43" fmla="*/ 587141 h 587141"/>
                <a:gd name="T44" fmla="*/ 433137 w 905143"/>
                <a:gd name="T45" fmla="*/ 577516 h 587141"/>
                <a:gd name="T46" fmla="*/ 346509 w 905143"/>
                <a:gd name="T47" fmla="*/ 558266 h 587141"/>
                <a:gd name="T48" fmla="*/ 317634 w 905143"/>
                <a:gd name="T49" fmla="*/ 548640 h 587141"/>
                <a:gd name="T50" fmla="*/ 231006 w 905143"/>
                <a:gd name="T51" fmla="*/ 539015 h 587141"/>
                <a:gd name="T52" fmla="*/ 202130 w 905143"/>
                <a:gd name="T53" fmla="*/ 529390 h 587141"/>
                <a:gd name="T54" fmla="*/ 125128 w 905143"/>
                <a:gd name="T55" fmla="*/ 519765 h 587141"/>
                <a:gd name="T56" fmla="*/ 96253 w 905143"/>
                <a:gd name="T57" fmla="*/ 500514 h 587141"/>
                <a:gd name="T58" fmla="*/ 67377 w 905143"/>
                <a:gd name="T59" fmla="*/ 490889 h 587141"/>
                <a:gd name="T60" fmla="*/ 48126 w 905143"/>
                <a:gd name="T61" fmla="*/ 452388 h 587141"/>
                <a:gd name="T62" fmla="*/ 28876 w 905143"/>
                <a:gd name="T63" fmla="*/ 385011 h 587141"/>
                <a:gd name="T64" fmla="*/ 57752 w 905143"/>
                <a:gd name="T65" fmla="*/ 173255 h 587141"/>
                <a:gd name="T66" fmla="*/ 86627 w 905143"/>
                <a:gd name="T67" fmla="*/ 154005 h 587141"/>
                <a:gd name="T68" fmla="*/ 105878 w 905143"/>
                <a:gd name="T69" fmla="*/ 125129 h 587141"/>
                <a:gd name="T70" fmla="*/ 125128 w 905143"/>
                <a:gd name="T71" fmla="*/ 48127 h 58714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905143" h="587141">
                  <a:moveTo>
                    <a:pt x="0" y="154005"/>
                  </a:moveTo>
                  <a:cubicBezTo>
                    <a:pt x="28876" y="134754"/>
                    <a:pt x="62087" y="120793"/>
                    <a:pt x="86627" y="96253"/>
                  </a:cubicBezTo>
                  <a:cubicBezTo>
                    <a:pt x="96252" y="86628"/>
                    <a:pt x="103604" y="73988"/>
                    <a:pt x="115503" y="67377"/>
                  </a:cubicBezTo>
                  <a:cubicBezTo>
                    <a:pt x="133241" y="57522"/>
                    <a:pt x="154004" y="54544"/>
                    <a:pt x="173255" y="48127"/>
                  </a:cubicBezTo>
                  <a:lnTo>
                    <a:pt x="202130" y="38501"/>
                  </a:lnTo>
                  <a:lnTo>
                    <a:pt x="288758" y="9626"/>
                  </a:lnTo>
                  <a:lnTo>
                    <a:pt x="317634" y="0"/>
                  </a:lnTo>
                  <a:cubicBezTo>
                    <a:pt x="410678" y="3209"/>
                    <a:pt x="503837" y="3994"/>
                    <a:pt x="596766" y="9626"/>
                  </a:cubicBezTo>
                  <a:cubicBezTo>
                    <a:pt x="609970" y="10426"/>
                    <a:pt x="622192" y="17240"/>
                    <a:pt x="635267" y="19251"/>
                  </a:cubicBezTo>
                  <a:cubicBezTo>
                    <a:pt x="663983" y="23669"/>
                    <a:pt x="693019" y="25668"/>
                    <a:pt x="721895" y="28876"/>
                  </a:cubicBezTo>
                  <a:lnTo>
                    <a:pt x="779646" y="48127"/>
                  </a:lnTo>
                  <a:lnTo>
                    <a:pt x="808522" y="57752"/>
                  </a:lnTo>
                  <a:cubicBezTo>
                    <a:pt x="826495" y="69734"/>
                    <a:pt x="855375" y="86259"/>
                    <a:pt x="866274" y="105878"/>
                  </a:cubicBezTo>
                  <a:cubicBezTo>
                    <a:pt x="876129" y="123616"/>
                    <a:pt x="885524" y="163630"/>
                    <a:pt x="885524" y="163630"/>
                  </a:cubicBezTo>
                  <a:cubicBezTo>
                    <a:pt x="891294" y="221324"/>
                    <a:pt x="920045" y="339199"/>
                    <a:pt x="895149" y="413887"/>
                  </a:cubicBezTo>
                  <a:cubicBezTo>
                    <a:pt x="891491" y="424861"/>
                    <a:pt x="882316" y="433137"/>
                    <a:pt x="875899" y="442762"/>
                  </a:cubicBezTo>
                  <a:cubicBezTo>
                    <a:pt x="872691" y="455596"/>
                    <a:pt x="874538" y="470934"/>
                    <a:pt x="866274" y="481264"/>
                  </a:cubicBezTo>
                  <a:cubicBezTo>
                    <a:pt x="859936" y="489187"/>
                    <a:pt x="846267" y="485962"/>
                    <a:pt x="837398" y="490889"/>
                  </a:cubicBezTo>
                  <a:cubicBezTo>
                    <a:pt x="817173" y="502125"/>
                    <a:pt x="798897" y="516556"/>
                    <a:pt x="779646" y="529390"/>
                  </a:cubicBezTo>
                  <a:cubicBezTo>
                    <a:pt x="733889" y="559894"/>
                    <a:pt x="761740" y="544984"/>
                    <a:pt x="693019" y="567891"/>
                  </a:cubicBezTo>
                  <a:cubicBezTo>
                    <a:pt x="683394" y="571099"/>
                    <a:pt x="674247" y="576597"/>
                    <a:pt x="664143" y="577516"/>
                  </a:cubicBezTo>
                  <a:lnTo>
                    <a:pt x="558265" y="587141"/>
                  </a:lnTo>
                  <a:cubicBezTo>
                    <a:pt x="516556" y="583933"/>
                    <a:pt x="474714" y="582136"/>
                    <a:pt x="433137" y="577516"/>
                  </a:cubicBezTo>
                  <a:cubicBezTo>
                    <a:pt x="416899" y="575712"/>
                    <a:pt x="364608" y="563437"/>
                    <a:pt x="346509" y="558266"/>
                  </a:cubicBezTo>
                  <a:cubicBezTo>
                    <a:pt x="336754" y="555479"/>
                    <a:pt x="327642" y="550308"/>
                    <a:pt x="317634" y="548640"/>
                  </a:cubicBezTo>
                  <a:cubicBezTo>
                    <a:pt x="288976" y="543863"/>
                    <a:pt x="259882" y="542223"/>
                    <a:pt x="231006" y="539015"/>
                  </a:cubicBezTo>
                  <a:cubicBezTo>
                    <a:pt x="221381" y="535807"/>
                    <a:pt x="212112" y="531205"/>
                    <a:pt x="202130" y="529390"/>
                  </a:cubicBezTo>
                  <a:cubicBezTo>
                    <a:pt x="176680" y="524763"/>
                    <a:pt x="150084" y="526571"/>
                    <a:pt x="125128" y="519765"/>
                  </a:cubicBezTo>
                  <a:cubicBezTo>
                    <a:pt x="113968" y="516721"/>
                    <a:pt x="106600" y="505687"/>
                    <a:pt x="96253" y="500514"/>
                  </a:cubicBezTo>
                  <a:cubicBezTo>
                    <a:pt x="87178" y="495977"/>
                    <a:pt x="77002" y="494097"/>
                    <a:pt x="67377" y="490889"/>
                  </a:cubicBezTo>
                  <a:cubicBezTo>
                    <a:pt x="60960" y="478055"/>
                    <a:pt x="53778" y="465576"/>
                    <a:pt x="48126" y="452388"/>
                  </a:cubicBezTo>
                  <a:cubicBezTo>
                    <a:pt x="39842" y="433058"/>
                    <a:pt x="33760" y="404546"/>
                    <a:pt x="28876" y="385011"/>
                  </a:cubicBezTo>
                  <a:cubicBezTo>
                    <a:pt x="31324" y="338491"/>
                    <a:pt x="6115" y="224892"/>
                    <a:pt x="57752" y="173255"/>
                  </a:cubicBezTo>
                  <a:cubicBezTo>
                    <a:pt x="65932" y="165075"/>
                    <a:pt x="77002" y="160422"/>
                    <a:pt x="86627" y="154005"/>
                  </a:cubicBezTo>
                  <a:cubicBezTo>
                    <a:pt x="93044" y="144380"/>
                    <a:pt x="101180" y="135700"/>
                    <a:pt x="105878" y="125129"/>
                  </a:cubicBezTo>
                  <a:cubicBezTo>
                    <a:pt x="127157" y="77251"/>
                    <a:pt x="125128" y="82622"/>
                    <a:pt x="125128" y="48127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13" name="直接箭头连接符 13">
              <a:extLst>
                <a:ext uri="{FF2B5EF4-FFF2-40B4-BE49-F238E27FC236}">
                  <a16:creationId xmlns:a16="http://schemas.microsoft.com/office/drawing/2014/main" id="{FCADA9DC-E8FF-4093-B341-C9217A00D41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2867" y="3535058"/>
              <a:ext cx="477546" cy="0"/>
            </a:xfrm>
            <a:prstGeom prst="straightConnector1">
              <a:avLst/>
            </a:prstGeom>
            <a:noFill/>
            <a:ln w="38100" algn="ctr">
              <a:solidFill>
                <a:srgbClr val="00B050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84559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40538-3160-41D9-973B-BF67693C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93412E-9914-49B7-9AB2-A79DCDE17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46C63F-799C-4D75-80D4-B8EFBD11E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A2DA-0031-40EC-BB6A-3E39E1A95ED3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10FB9C-D315-4E58-AA44-4BB1A5369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aphicFrame>
        <p:nvGraphicFramePr>
          <p:cNvPr id="6" name="Group 69">
            <a:extLst>
              <a:ext uri="{FF2B5EF4-FFF2-40B4-BE49-F238E27FC236}">
                <a16:creationId xmlns:a16="http://schemas.microsoft.com/office/drawing/2014/main" id="{691A99EE-7588-41DC-B283-35E422A79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645361"/>
              </p:ext>
            </p:extLst>
          </p:nvPr>
        </p:nvGraphicFramePr>
        <p:xfrm>
          <a:off x="1543312" y="1397227"/>
          <a:ext cx="7743825" cy="3776661"/>
        </p:xfrm>
        <a:graphic>
          <a:graphicData uri="http://schemas.openxmlformats.org/drawingml/2006/table">
            <a:tbl>
              <a:tblPr/>
              <a:tblGrid>
                <a:gridCol w="3084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9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data query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Select 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data manipulation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Insert,  Delete,  Update 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data definition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Create,  Drop, Alter   (</a:t>
                      </a: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on schema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)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data control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Grant,  Revoke  (</a:t>
                      </a: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in Chapter 4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)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transaction processing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begin transaction, commit, rollback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88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指针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/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游标控制语言（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CCL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）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DECLARE CURSOR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，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FETCH INTO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和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UPDATE WHERE CURRENT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605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32AF2-9CB1-4376-8B7B-D4C266EF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嵌入式查询执行过程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6BFF2E-EB6C-43A3-ABCB-100B02830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839165"/>
            <a:ext cx="11834414" cy="57467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说明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上述语句的有可能执行效率较低，</a:t>
            </a:r>
            <a:r>
              <a:rPr lang="en-US" altLang="zh-CN" dirty="0"/>
              <a:t>why?!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被嵌入的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</a:rPr>
              <a:t>select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子句可能多次重复执行</a:t>
            </a:r>
            <a:endParaRPr lang="en-US" altLang="zh-CN" dirty="0">
              <a:solidFill>
                <a:srgbClr val="FF0000"/>
              </a:solidFill>
              <a:latin typeface="Times New Roman" pitchFamily="18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endParaRPr lang="en-US" altLang="zh-CN" dirty="0">
              <a:solidFill>
                <a:schemeClr val="hlink"/>
              </a:solidFill>
              <a:latin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实际应用中应尽量避免</a:t>
            </a:r>
            <a:r>
              <a:rPr lang="en-US" altLang="zh-CN" dirty="0"/>
              <a:t>membership</a:t>
            </a:r>
            <a:r>
              <a:rPr lang="zh-CN" altLang="en-US" dirty="0"/>
              <a:t>等嵌入式查询，参见“数据库物理设计及查询优化”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982E09-BB14-437C-9FB9-A01DE646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0ACB-B818-47DB-BCDA-B03A60C9D010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83FBAE-247F-45E3-A69A-70497427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0645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654D8-5A16-4FFB-BF52-6441E78A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嵌入式查询的查询执行计划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31E69A-C655-4EDE-B82E-B35E411D3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02216B-7B4D-4CB7-AF69-59B8D8DA3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C695-2079-4C9A-AA0B-3CAE15B45C19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0FBF8E-5E7F-4A8A-A02C-F73CDA19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FC796A5-5C45-4611-9F62-CB488334A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10" y="781965"/>
            <a:ext cx="9124951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799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EA214-A447-4878-924A-5A99ADBC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Set Membership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B4FE2C-7360-4818-8FC4-7E5A45FD4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85366"/>
          </a:xfrm>
        </p:spPr>
        <p:txBody>
          <a:bodyPr>
            <a:normAutofit lnSpcReduction="10000"/>
          </a:bodyPr>
          <a:lstStyle/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sz="2400" dirty="0"/>
              <a:t>Name all instructors whose name is neither “Mozart” nor Einstein”</a:t>
            </a:r>
          </a:p>
          <a:p>
            <a:pPr marL="0" indent="0" defTabSz="915988">
              <a:buNone/>
              <a:tabLst>
                <a:tab pos="684213" algn="l"/>
                <a:tab pos="1250950" algn="l"/>
              </a:tabLst>
            </a:pPr>
            <a:endParaRPr lang="en-US" altLang="en-US" sz="1000" dirty="0"/>
          </a:p>
          <a:p>
            <a:pPr>
              <a:spcBef>
                <a:spcPts val="0"/>
              </a:spcBef>
              <a:buNone/>
            </a:pPr>
            <a:r>
              <a:rPr lang="en-US" altLang="en-US" sz="2400" dirty="0"/>
              <a:t>                 </a:t>
            </a:r>
            <a:r>
              <a:rPr lang="en-US" altLang="en-US" sz="2400" b="1" dirty="0"/>
              <a:t>select distinct </a:t>
            </a:r>
            <a:r>
              <a:rPr lang="en-US" altLang="en-US" sz="2400" i="1" dirty="0"/>
              <a:t>name</a:t>
            </a:r>
            <a:endParaRPr lang="en-US" altLang="en-US" sz="2400" dirty="0"/>
          </a:p>
          <a:p>
            <a:pPr>
              <a:spcBef>
                <a:spcPts val="0"/>
              </a:spcBef>
              <a:buNone/>
            </a:pPr>
            <a:r>
              <a:rPr lang="en-US" altLang="en-US" sz="2400" b="1" dirty="0"/>
              <a:t>                 from </a:t>
            </a:r>
            <a:r>
              <a:rPr lang="en-US" altLang="en-US" sz="2400" i="1" dirty="0"/>
              <a:t>instructor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b="1" dirty="0"/>
              <a:t>                 where </a:t>
            </a:r>
            <a:r>
              <a:rPr lang="en-US" altLang="en-US" sz="2400" dirty="0"/>
              <a:t> </a:t>
            </a:r>
            <a:r>
              <a:rPr lang="en-US" altLang="en-US" sz="2400" i="1" dirty="0"/>
              <a:t>name </a:t>
            </a:r>
            <a:r>
              <a:rPr lang="en-US" altLang="en-US" sz="2400" b="1" dirty="0"/>
              <a:t>not in </a:t>
            </a:r>
            <a:r>
              <a:rPr lang="en-US" altLang="en-US" sz="2400" dirty="0"/>
              <a:t>('Mozart', 'Einstein') </a:t>
            </a:r>
          </a:p>
          <a:p>
            <a:pPr>
              <a:buNone/>
            </a:pPr>
            <a:endParaRPr lang="en-US" altLang="en-US" sz="1000" dirty="0"/>
          </a:p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sz="2400" dirty="0">
                <a:solidFill>
                  <a:srgbClr val="C00000"/>
                </a:solidFill>
              </a:rPr>
              <a:t>Find the total number of (distinct) students who have taken course sections taught by the instructor with </a:t>
            </a:r>
            <a:r>
              <a:rPr lang="en-US" altLang="en-US" sz="2400" i="1" dirty="0">
                <a:solidFill>
                  <a:srgbClr val="C00000"/>
                </a:solidFill>
              </a:rPr>
              <a:t>ID </a:t>
            </a:r>
            <a:r>
              <a:rPr lang="en-US" altLang="en-US" sz="2400" dirty="0">
                <a:solidFill>
                  <a:srgbClr val="C00000"/>
                </a:solidFill>
              </a:rPr>
              <a:t>10101</a:t>
            </a:r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sz="2400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sz="2400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sz="2400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sz="2400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sz="2400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sz="1000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sz="2400" dirty="0"/>
          </a:p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sz="2400" dirty="0"/>
              <a:t>Note: </a:t>
            </a:r>
            <a:r>
              <a:rPr lang="en-US" altLang="en-US" sz="2400" dirty="0">
                <a:solidFill>
                  <a:srgbClr val="C00000"/>
                </a:solidFill>
              </a:rPr>
              <a:t>Above query can be written in a much simpler manner.  </a:t>
            </a:r>
            <a:br>
              <a:rPr lang="en-US" altLang="en-US" sz="2400" dirty="0">
                <a:solidFill>
                  <a:srgbClr val="C00000"/>
                </a:solidFill>
              </a:rPr>
            </a:br>
            <a:r>
              <a:rPr lang="en-US" altLang="en-US" sz="2400" dirty="0">
                <a:solidFill>
                  <a:srgbClr val="C00000"/>
                </a:solidFill>
              </a:rPr>
              <a:t>The formulation above is simply to illustrate SQL features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BDEEC5-1131-486A-A916-4727F523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F5F9-8C94-4A2A-B59E-4BE0334A0C28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17089F-6149-4B9E-AE72-CE88D454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0DEF0B2C-DF3E-42AF-8CE8-1D6FC00C9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614" y="3365001"/>
            <a:ext cx="973801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>
                <a:latin typeface="+mn-lt"/>
              </a:rPr>
              <a:t>select count </a:t>
            </a:r>
            <a:r>
              <a:rPr lang="en-US" altLang="en-US" dirty="0">
                <a:latin typeface="+mn-lt"/>
              </a:rPr>
              <a:t>(</a:t>
            </a:r>
            <a:r>
              <a:rPr lang="en-US" altLang="en-US" b="1" dirty="0">
                <a:latin typeface="+mn-lt"/>
              </a:rPr>
              <a:t>distinct </a:t>
            </a:r>
            <a:r>
              <a:rPr lang="en-US" altLang="en-US" i="1" dirty="0">
                <a:latin typeface="+mn-lt"/>
              </a:rPr>
              <a:t>ID</a:t>
            </a:r>
            <a:r>
              <a:rPr lang="en-US" altLang="en-US" dirty="0">
                <a:latin typeface="+mn-lt"/>
              </a:rPr>
              <a:t>)</a:t>
            </a:r>
          </a:p>
          <a:p>
            <a:r>
              <a:rPr lang="en-US" altLang="en-US" b="1" dirty="0">
                <a:latin typeface="+mn-lt"/>
              </a:rPr>
              <a:t>from </a:t>
            </a:r>
            <a:r>
              <a:rPr lang="en-US" altLang="en-US" i="1" dirty="0">
                <a:solidFill>
                  <a:srgbClr val="FF0000"/>
                </a:solidFill>
                <a:latin typeface="+mn-lt"/>
              </a:rPr>
              <a:t>takes</a:t>
            </a:r>
          </a:p>
          <a:p>
            <a:r>
              <a:rPr lang="en-US" altLang="en-US" b="1" dirty="0">
                <a:latin typeface="+mn-lt"/>
              </a:rPr>
              <a:t>where </a:t>
            </a:r>
            <a:r>
              <a:rPr lang="en-US" altLang="en-US" dirty="0">
                <a:latin typeface="+mn-lt"/>
              </a:rPr>
              <a:t>(</a:t>
            </a:r>
            <a:r>
              <a:rPr lang="en-US" altLang="en-US" i="1" dirty="0" err="1">
                <a:latin typeface="+mn-lt"/>
              </a:rPr>
              <a:t>course_id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 err="1">
                <a:latin typeface="+mn-lt"/>
              </a:rPr>
              <a:t>sec_id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>
                <a:latin typeface="+mn-lt"/>
              </a:rPr>
              <a:t>semester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>
                <a:latin typeface="+mn-lt"/>
              </a:rPr>
              <a:t>year</a:t>
            </a:r>
            <a:r>
              <a:rPr lang="en-US" altLang="en-US" dirty="0">
                <a:latin typeface="+mn-lt"/>
              </a:rPr>
              <a:t>) </a:t>
            </a:r>
            <a:r>
              <a:rPr lang="en-US" altLang="en-US" b="1" dirty="0">
                <a:latin typeface="+mn-lt"/>
              </a:rPr>
              <a:t>in </a:t>
            </a:r>
            <a:br>
              <a:rPr lang="en-US" altLang="en-US" b="1" dirty="0">
                <a:latin typeface="+mn-lt"/>
              </a:rPr>
            </a:br>
            <a:r>
              <a:rPr lang="en-US" altLang="en-US" b="1" dirty="0">
                <a:latin typeface="+mn-lt"/>
              </a:rPr>
              <a:t>                                </a:t>
            </a:r>
            <a:r>
              <a:rPr lang="en-US" altLang="en-US" dirty="0">
                <a:latin typeface="+mn-lt"/>
              </a:rPr>
              <a:t>(</a:t>
            </a:r>
            <a:r>
              <a:rPr lang="en-US" altLang="en-US" b="1" dirty="0">
                <a:latin typeface="+mn-lt"/>
              </a:rPr>
              <a:t>select </a:t>
            </a:r>
            <a:r>
              <a:rPr lang="en-US" altLang="en-US" i="1" dirty="0" err="1">
                <a:latin typeface="+mn-lt"/>
              </a:rPr>
              <a:t>course_id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 err="1">
                <a:latin typeface="+mn-lt"/>
              </a:rPr>
              <a:t>sec_id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>
                <a:latin typeface="+mn-lt"/>
              </a:rPr>
              <a:t>semester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>
                <a:latin typeface="+mn-lt"/>
              </a:rPr>
              <a:t>year</a:t>
            </a:r>
          </a:p>
          <a:p>
            <a:r>
              <a:rPr lang="en-US" altLang="en-US" b="1" dirty="0">
                <a:latin typeface="+mn-lt"/>
              </a:rPr>
              <a:t>                                 from </a:t>
            </a:r>
            <a:r>
              <a:rPr lang="en-US" altLang="en-US" i="1" dirty="0">
                <a:solidFill>
                  <a:srgbClr val="FF0000"/>
                </a:solidFill>
                <a:latin typeface="+mn-lt"/>
              </a:rPr>
              <a:t>teaches</a:t>
            </a:r>
          </a:p>
          <a:p>
            <a:r>
              <a:rPr lang="en-US" altLang="en-US" b="1" dirty="0">
                <a:latin typeface="+mn-lt"/>
              </a:rPr>
              <a:t>                                 where </a:t>
            </a:r>
            <a:r>
              <a:rPr lang="en-US" altLang="en-US" i="1" dirty="0">
                <a:latin typeface="+mn-lt"/>
              </a:rPr>
              <a:t>teaches</a:t>
            </a:r>
            <a:r>
              <a:rPr lang="en-US" altLang="en-US" dirty="0">
                <a:latin typeface="+mn-lt"/>
              </a:rPr>
              <a:t>.</a:t>
            </a:r>
            <a:r>
              <a:rPr lang="en-US" altLang="en-US" i="1" dirty="0">
                <a:latin typeface="+mn-lt"/>
              </a:rPr>
              <a:t>ID</a:t>
            </a:r>
            <a:r>
              <a:rPr lang="en-US" altLang="en-US" dirty="0">
                <a:latin typeface="+mn-lt"/>
              </a:rPr>
              <a:t>= 10101)</a:t>
            </a:r>
            <a:endParaRPr lang="en-US" altLang="en-US" sz="1600" dirty="0"/>
          </a:p>
          <a:p>
            <a:endParaRPr lang="en-US" altLang="en-US" sz="1600" dirty="0"/>
          </a:p>
        </p:txBody>
      </p:sp>
      <p:sp>
        <p:nvSpPr>
          <p:cNvPr id="7" name="AutoShape 6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7016771-9E7A-47A6-9FAB-1F5319934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6518" y="3044423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62FA5B79-C787-4453-A9F8-A588CD6BADDA}"/>
              </a:ext>
            </a:extLst>
          </p:cNvPr>
          <p:cNvSpPr txBox="1"/>
          <p:nvPr/>
        </p:nvSpPr>
        <p:spPr>
          <a:xfrm>
            <a:off x="5025085" y="3028950"/>
            <a:ext cx="3001962" cy="400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i="1" dirty="0"/>
              <a:t>students, takes, teaches </a:t>
            </a:r>
            <a:endParaRPr lang="zh-CN" altLang="en-US" sz="2000" i="1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DF56DD9-5F2E-4221-A83A-A5F0099B8DB8}"/>
              </a:ext>
            </a:extLst>
          </p:cNvPr>
          <p:cNvSpPr/>
          <p:nvPr/>
        </p:nvSpPr>
        <p:spPr>
          <a:xfrm>
            <a:off x="8898168" y="3970116"/>
            <a:ext cx="2613747" cy="163046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35000"/>
              </a:spcBef>
              <a:buClr>
                <a:schemeClr val="tx2"/>
              </a:buClr>
              <a:defRPr/>
            </a:pP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语句的执行效率较低，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why?! </a:t>
            </a:r>
          </a:p>
          <a:p>
            <a:pPr>
              <a:spcBef>
                <a:spcPct val="35000"/>
              </a:spcBef>
              <a:buClr>
                <a:schemeClr val="tx2"/>
              </a:buClr>
              <a:buFont typeface="Wingdings" pitchFamily="2" charset="2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被嵌入的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select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子句可能多次重复执行</a:t>
            </a:r>
            <a:endParaRPr lang="en-US" altLang="zh-CN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8509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256E1-F483-4781-BAD5-636CD764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Comparison</a:t>
            </a:r>
            <a:r>
              <a:rPr lang="en-US" altLang="en-US" sz="2800" dirty="0"/>
              <a:t> – </a:t>
            </a:r>
            <a:r>
              <a:rPr lang="ja-JP" altLang="en-US" sz="2800" dirty="0"/>
              <a:t>“</a:t>
            </a:r>
            <a:r>
              <a:rPr lang="en-US" altLang="ja-JP" sz="2800" dirty="0"/>
              <a:t>some</a:t>
            </a:r>
            <a:r>
              <a:rPr lang="ja-JP" altLang="en-US" sz="2800" dirty="0"/>
              <a:t>”</a:t>
            </a:r>
            <a:r>
              <a:rPr lang="en-US" altLang="ja-JP" sz="2800" dirty="0"/>
              <a:t> Clause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4BD5DB-09FC-4332-9A17-34B383AC4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5988">
              <a:tabLst>
                <a:tab pos="1830388" algn="l"/>
              </a:tabLst>
            </a:pPr>
            <a:r>
              <a:rPr lang="en-US" altLang="en-US" dirty="0"/>
              <a:t>Find names of instructors with salary greater than that of some (at least one) instructor in the Biology department.</a:t>
            </a:r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marL="0" indent="0" defTabSz="915988">
              <a:buNone/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r>
              <a:rPr lang="en-US" altLang="en-US" dirty="0"/>
              <a:t>Same query using &gt; </a:t>
            </a:r>
            <a:r>
              <a:rPr lang="en-US" altLang="en-US" b="1" dirty="0"/>
              <a:t>some</a:t>
            </a:r>
            <a:r>
              <a:rPr lang="en-US" altLang="en-US" dirty="0"/>
              <a:t> clause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D18856-CCAC-4769-8483-DCAA132B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4604-703B-48F6-B05B-1CD5B9B42294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A99BAF-149F-4D8F-BB05-9D26DC76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60FAD99B-6AFC-4A6D-B293-D312CC954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25" y="1806466"/>
            <a:ext cx="806005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>
                <a:latin typeface="+mn-lt"/>
              </a:rPr>
              <a:t>select distinct </a:t>
            </a:r>
            <a:r>
              <a:rPr lang="en-US" altLang="en-US" i="1" dirty="0">
                <a:latin typeface="+mn-lt"/>
              </a:rPr>
              <a:t>T</a:t>
            </a:r>
            <a:r>
              <a:rPr lang="en-US" altLang="en-US" dirty="0">
                <a:latin typeface="+mn-lt"/>
              </a:rPr>
              <a:t>.</a:t>
            </a:r>
            <a:r>
              <a:rPr lang="en-US" altLang="en-US" i="1" dirty="0">
                <a:latin typeface="+mn-lt"/>
              </a:rPr>
              <a:t>name</a:t>
            </a:r>
          </a:p>
          <a:p>
            <a:r>
              <a:rPr lang="en-US" altLang="en-US" b="1" dirty="0">
                <a:latin typeface="+mn-lt"/>
              </a:rPr>
              <a:t>from </a:t>
            </a:r>
            <a:r>
              <a:rPr lang="en-US" altLang="en-US" i="1" dirty="0">
                <a:latin typeface="+mn-lt"/>
              </a:rPr>
              <a:t>instructor </a:t>
            </a:r>
            <a:r>
              <a:rPr lang="en-US" altLang="en-US" b="1" dirty="0">
                <a:latin typeface="+mn-lt"/>
              </a:rPr>
              <a:t>as </a:t>
            </a:r>
            <a:r>
              <a:rPr lang="en-US" altLang="en-US" i="1" dirty="0">
                <a:latin typeface="+mn-lt"/>
              </a:rPr>
              <a:t>T</a:t>
            </a:r>
            <a:r>
              <a:rPr lang="en-US" altLang="en-US" dirty="0">
                <a:latin typeface="+mn-lt"/>
              </a:rPr>
              <a:t>, </a:t>
            </a:r>
            <a:r>
              <a:rPr lang="en-US" altLang="en-US" i="1" dirty="0">
                <a:latin typeface="+mn-lt"/>
              </a:rPr>
              <a:t>instructor </a:t>
            </a:r>
            <a:r>
              <a:rPr lang="en-US" altLang="en-US" b="1" dirty="0">
                <a:latin typeface="+mn-lt"/>
              </a:rPr>
              <a:t>as </a:t>
            </a:r>
            <a:r>
              <a:rPr lang="en-US" altLang="en-US" i="1" dirty="0">
                <a:latin typeface="+mn-lt"/>
              </a:rPr>
              <a:t>S</a:t>
            </a:r>
          </a:p>
          <a:p>
            <a:r>
              <a:rPr lang="en-US" altLang="en-US" b="1" dirty="0">
                <a:latin typeface="+mn-lt"/>
              </a:rPr>
              <a:t>where </a:t>
            </a:r>
            <a:r>
              <a:rPr lang="en-US" altLang="en-US" i="1" dirty="0" err="1">
                <a:latin typeface="+mn-lt"/>
              </a:rPr>
              <a:t>T.salary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&gt; </a:t>
            </a:r>
            <a:r>
              <a:rPr lang="en-US" altLang="en-US" i="1" dirty="0" err="1">
                <a:latin typeface="+mn-lt"/>
              </a:rPr>
              <a:t>S.salary</a:t>
            </a:r>
            <a:r>
              <a:rPr lang="en-US" altLang="en-US" i="1" dirty="0">
                <a:latin typeface="+mn-lt"/>
              </a:rPr>
              <a:t> </a:t>
            </a:r>
            <a:r>
              <a:rPr lang="en-US" altLang="en-US" b="1" dirty="0">
                <a:latin typeface="+mn-lt"/>
              </a:rPr>
              <a:t>and </a:t>
            </a:r>
            <a:r>
              <a:rPr lang="en-US" altLang="en-US" i="1" dirty="0" err="1">
                <a:latin typeface="+mn-lt"/>
              </a:rPr>
              <a:t>S.dept</a:t>
            </a:r>
            <a:r>
              <a:rPr lang="en-US" altLang="en-US" i="1" dirty="0">
                <a:latin typeface="+mn-lt"/>
              </a:rPr>
              <a:t> name </a:t>
            </a:r>
            <a:r>
              <a:rPr lang="en-US" altLang="en-US" dirty="0">
                <a:latin typeface="+mn-lt"/>
              </a:rPr>
              <a:t>= 'Biology</a:t>
            </a:r>
            <a:r>
              <a:rPr lang="en-US" altLang="en-US" sz="1600" dirty="0">
                <a:latin typeface="+mn-lt"/>
              </a:rPr>
              <a:t>';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2BBF6D3F-4F3D-468A-8A05-7F358293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948" y="4103772"/>
            <a:ext cx="851757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>
                <a:latin typeface="+mn-lt"/>
              </a:rPr>
              <a:t>select </a:t>
            </a:r>
            <a:r>
              <a:rPr lang="en-US" altLang="en-US" i="1" dirty="0">
                <a:latin typeface="+mn-lt"/>
              </a:rPr>
              <a:t>name</a:t>
            </a:r>
          </a:p>
          <a:p>
            <a:r>
              <a:rPr lang="en-US" altLang="en-US" b="1" dirty="0">
                <a:latin typeface="+mn-lt"/>
              </a:rPr>
              <a:t>from </a:t>
            </a:r>
            <a:r>
              <a:rPr lang="en-US" altLang="en-US" i="1" dirty="0">
                <a:latin typeface="+mn-lt"/>
              </a:rPr>
              <a:t>instructor</a:t>
            </a:r>
          </a:p>
          <a:p>
            <a:r>
              <a:rPr lang="en-US" altLang="en-US" b="1" dirty="0">
                <a:latin typeface="+mn-lt"/>
              </a:rPr>
              <a:t>where </a:t>
            </a:r>
            <a:r>
              <a:rPr lang="en-US" altLang="en-US" i="1" dirty="0">
                <a:latin typeface="+mn-lt"/>
              </a:rPr>
              <a:t>salary </a:t>
            </a:r>
            <a:r>
              <a:rPr lang="en-US" altLang="en-US" dirty="0">
                <a:latin typeface="+mn-lt"/>
              </a:rPr>
              <a:t>&gt; </a:t>
            </a:r>
            <a:r>
              <a:rPr lang="en-US" altLang="en-US" b="1" dirty="0">
                <a:latin typeface="+mn-lt"/>
              </a:rPr>
              <a:t>some </a:t>
            </a:r>
            <a:r>
              <a:rPr lang="en-US" altLang="en-US" dirty="0">
                <a:latin typeface="+mn-lt"/>
              </a:rPr>
              <a:t>(</a:t>
            </a:r>
            <a:r>
              <a:rPr lang="en-US" altLang="en-US" b="1" dirty="0">
                <a:latin typeface="+mn-lt"/>
              </a:rPr>
              <a:t>select </a:t>
            </a:r>
            <a:r>
              <a:rPr lang="en-US" altLang="en-US" i="1" dirty="0">
                <a:latin typeface="+mn-lt"/>
              </a:rPr>
              <a:t>salary</a:t>
            </a:r>
          </a:p>
          <a:p>
            <a:r>
              <a:rPr lang="en-US" altLang="en-US" b="1" dirty="0">
                <a:latin typeface="+mn-lt"/>
              </a:rPr>
              <a:t>                                     from </a:t>
            </a:r>
            <a:r>
              <a:rPr lang="en-US" altLang="en-US" i="1" dirty="0">
                <a:latin typeface="+mn-lt"/>
              </a:rPr>
              <a:t>instructor</a:t>
            </a:r>
          </a:p>
          <a:p>
            <a:r>
              <a:rPr lang="en-US" altLang="en-US" b="1" dirty="0">
                <a:latin typeface="+mn-lt"/>
              </a:rPr>
              <a:t>                                     where </a:t>
            </a:r>
            <a:r>
              <a:rPr lang="en-US" altLang="en-US" i="1" dirty="0">
                <a:latin typeface="+mn-lt"/>
              </a:rPr>
              <a:t>dept name </a:t>
            </a:r>
            <a:r>
              <a:rPr lang="en-US" altLang="en-US" dirty="0">
                <a:latin typeface="+mn-lt"/>
              </a:rPr>
              <a:t>= 'Biology');</a:t>
            </a:r>
          </a:p>
        </p:txBody>
      </p:sp>
      <p:sp>
        <p:nvSpPr>
          <p:cNvPr id="8" name="任意多边形 1">
            <a:extLst>
              <a:ext uri="{FF2B5EF4-FFF2-40B4-BE49-F238E27FC236}">
                <a16:creationId xmlns:a16="http://schemas.microsoft.com/office/drawing/2014/main" id="{5380CCA2-ECE1-4922-9DCB-124E67A5EEB8}"/>
              </a:ext>
            </a:extLst>
          </p:cNvPr>
          <p:cNvSpPr/>
          <p:nvPr/>
        </p:nvSpPr>
        <p:spPr bwMode="auto">
          <a:xfrm>
            <a:off x="1771731" y="1649447"/>
            <a:ext cx="6969218" cy="1586842"/>
          </a:xfrm>
          <a:custGeom>
            <a:avLst/>
            <a:gdLst>
              <a:gd name="connsiteX0" fmla="*/ 146050 w 6969218"/>
              <a:gd name="connsiteY0" fmla="*/ 419100 h 1586842"/>
              <a:gd name="connsiteX1" fmla="*/ 184150 w 6969218"/>
              <a:gd name="connsiteY1" fmla="*/ 412750 h 1586842"/>
              <a:gd name="connsiteX2" fmla="*/ 228600 w 6969218"/>
              <a:gd name="connsiteY2" fmla="*/ 387350 h 1586842"/>
              <a:gd name="connsiteX3" fmla="*/ 254000 w 6969218"/>
              <a:gd name="connsiteY3" fmla="*/ 374650 h 1586842"/>
              <a:gd name="connsiteX4" fmla="*/ 273050 w 6969218"/>
              <a:gd name="connsiteY4" fmla="*/ 361950 h 1586842"/>
              <a:gd name="connsiteX5" fmla="*/ 298450 w 6969218"/>
              <a:gd name="connsiteY5" fmla="*/ 355600 h 1586842"/>
              <a:gd name="connsiteX6" fmla="*/ 400050 w 6969218"/>
              <a:gd name="connsiteY6" fmla="*/ 292100 h 1586842"/>
              <a:gd name="connsiteX7" fmla="*/ 431800 w 6969218"/>
              <a:gd name="connsiteY7" fmla="*/ 279400 h 1586842"/>
              <a:gd name="connsiteX8" fmla="*/ 482600 w 6969218"/>
              <a:gd name="connsiteY8" fmla="*/ 247650 h 1586842"/>
              <a:gd name="connsiteX9" fmla="*/ 501650 w 6969218"/>
              <a:gd name="connsiteY9" fmla="*/ 241300 h 1586842"/>
              <a:gd name="connsiteX10" fmla="*/ 565150 w 6969218"/>
              <a:gd name="connsiteY10" fmla="*/ 228600 h 1586842"/>
              <a:gd name="connsiteX11" fmla="*/ 584200 w 6969218"/>
              <a:gd name="connsiteY11" fmla="*/ 222250 h 1586842"/>
              <a:gd name="connsiteX12" fmla="*/ 635000 w 6969218"/>
              <a:gd name="connsiteY12" fmla="*/ 196850 h 1586842"/>
              <a:gd name="connsiteX13" fmla="*/ 742950 w 6969218"/>
              <a:gd name="connsiteY13" fmla="*/ 190500 h 1586842"/>
              <a:gd name="connsiteX14" fmla="*/ 889000 w 6969218"/>
              <a:gd name="connsiteY14" fmla="*/ 177800 h 1586842"/>
              <a:gd name="connsiteX15" fmla="*/ 908050 w 6969218"/>
              <a:gd name="connsiteY15" fmla="*/ 171450 h 1586842"/>
              <a:gd name="connsiteX16" fmla="*/ 1016000 w 6969218"/>
              <a:gd name="connsiteY16" fmla="*/ 165100 h 1586842"/>
              <a:gd name="connsiteX17" fmla="*/ 1403350 w 6969218"/>
              <a:gd name="connsiteY17" fmla="*/ 152400 h 1586842"/>
              <a:gd name="connsiteX18" fmla="*/ 1422400 w 6969218"/>
              <a:gd name="connsiteY18" fmla="*/ 146050 h 1586842"/>
              <a:gd name="connsiteX19" fmla="*/ 1447800 w 6969218"/>
              <a:gd name="connsiteY19" fmla="*/ 139700 h 1586842"/>
              <a:gd name="connsiteX20" fmla="*/ 1466850 w 6969218"/>
              <a:gd name="connsiteY20" fmla="*/ 133350 h 1586842"/>
              <a:gd name="connsiteX21" fmla="*/ 1504950 w 6969218"/>
              <a:gd name="connsiteY21" fmla="*/ 127000 h 1586842"/>
              <a:gd name="connsiteX22" fmla="*/ 1581150 w 6969218"/>
              <a:gd name="connsiteY22" fmla="*/ 114300 h 1586842"/>
              <a:gd name="connsiteX23" fmla="*/ 1682750 w 6969218"/>
              <a:gd name="connsiteY23" fmla="*/ 101600 h 1586842"/>
              <a:gd name="connsiteX24" fmla="*/ 1708150 w 6969218"/>
              <a:gd name="connsiteY24" fmla="*/ 95250 h 1586842"/>
              <a:gd name="connsiteX25" fmla="*/ 1739900 w 6969218"/>
              <a:gd name="connsiteY25" fmla="*/ 88900 h 1586842"/>
              <a:gd name="connsiteX26" fmla="*/ 1790700 w 6969218"/>
              <a:gd name="connsiteY26" fmla="*/ 76200 h 1586842"/>
              <a:gd name="connsiteX27" fmla="*/ 1816100 w 6969218"/>
              <a:gd name="connsiteY27" fmla="*/ 69850 h 1586842"/>
              <a:gd name="connsiteX28" fmla="*/ 1847850 w 6969218"/>
              <a:gd name="connsiteY28" fmla="*/ 63500 h 1586842"/>
              <a:gd name="connsiteX29" fmla="*/ 1873250 w 6969218"/>
              <a:gd name="connsiteY29" fmla="*/ 57150 h 1586842"/>
              <a:gd name="connsiteX30" fmla="*/ 2082800 w 6969218"/>
              <a:gd name="connsiteY30" fmla="*/ 44450 h 1586842"/>
              <a:gd name="connsiteX31" fmla="*/ 2260600 w 6969218"/>
              <a:gd name="connsiteY31" fmla="*/ 31750 h 1586842"/>
              <a:gd name="connsiteX32" fmla="*/ 2286000 w 6969218"/>
              <a:gd name="connsiteY32" fmla="*/ 25400 h 1586842"/>
              <a:gd name="connsiteX33" fmla="*/ 2736850 w 6969218"/>
              <a:gd name="connsiteY33" fmla="*/ 19050 h 1586842"/>
              <a:gd name="connsiteX34" fmla="*/ 2768600 w 6969218"/>
              <a:gd name="connsiteY34" fmla="*/ 12700 h 1586842"/>
              <a:gd name="connsiteX35" fmla="*/ 2895600 w 6969218"/>
              <a:gd name="connsiteY35" fmla="*/ 0 h 1586842"/>
              <a:gd name="connsiteX36" fmla="*/ 3498850 w 6969218"/>
              <a:gd name="connsiteY36" fmla="*/ 12700 h 1586842"/>
              <a:gd name="connsiteX37" fmla="*/ 3524250 w 6969218"/>
              <a:gd name="connsiteY37" fmla="*/ 19050 h 1586842"/>
              <a:gd name="connsiteX38" fmla="*/ 4114800 w 6969218"/>
              <a:gd name="connsiteY38" fmla="*/ 25400 h 1586842"/>
              <a:gd name="connsiteX39" fmla="*/ 4159250 w 6969218"/>
              <a:gd name="connsiteY39" fmla="*/ 38100 h 1586842"/>
              <a:gd name="connsiteX40" fmla="*/ 4191000 w 6969218"/>
              <a:gd name="connsiteY40" fmla="*/ 44450 h 1586842"/>
              <a:gd name="connsiteX41" fmla="*/ 4368800 w 6969218"/>
              <a:gd name="connsiteY41" fmla="*/ 50800 h 1586842"/>
              <a:gd name="connsiteX42" fmla="*/ 4438650 w 6969218"/>
              <a:gd name="connsiteY42" fmla="*/ 69850 h 1586842"/>
              <a:gd name="connsiteX43" fmla="*/ 4546600 w 6969218"/>
              <a:gd name="connsiteY43" fmla="*/ 82550 h 1586842"/>
              <a:gd name="connsiteX44" fmla="*/ 4673600 w 6969218"/>
              <a:gd name="connsiteY44" fmla="*/ 95250 h 1586842"/>
              <a:gd name="connsiteX45" fmla="*/ 4895850 w 6969218"/>
              <a:gd name="connsiteY45" fmla="*/ 114300 h 1586842"/>
              <a:gd name="connsiteX46" fmla="*/ 4997450 w 6969218"/>
              <a:gd name="connsiteY46" fmla="*/ 133350 h 1586842"/>
              <a:gd name="connsiteX47" fmla="*/ 5022850 w 6969218"/>
              <a:gd name="connsiteY47" fmla="*/ 139700 h 1586842"/>
              <a:gd name="connsiteX48" fmla="*/ 5060950 w 6969218"/>
              <a:gd name="connsiteY48" fmla="*/ 146050 h 1586842"/>
              <a:gd name="connsiteX49" fmla="*/ 5086350 w 6969218"/>
              <a:gd name="connsiteY49" fmla="*/ 152400 h 1586842"/>
              <a:gd name="connsiteX50" fmla="*/ 5207000 w 6969218"/>
              <a:gd name="connsiteY50" fmla="*/ 158750 h 1586842"/>
              <a:gd name="connsiteX51" fmla="*/ 5257800 w 6969218"/>
              <a:gd name="connsiteY51" fmla="*/ 171450 h 1586842"/>
              <a:gd name="connsiteX52" fmla="*/ 5283200 w 6969218"/>
              <a:gd name="connsiteY52" fmla="*/ 177800 h 1586842"/>
              <a:gd name="connsiteX53" fmla="*/ 5384800 w 6969218"/>
              <a:gd name="connsiteY53" fmla="*/ 184150 h 1586842"/>
              <a:gd name="connsiteX54" fmla="*/ 5448300 w 6969218"/>
              <a:gd name="connsiteY54" fmla="*/ 203200 h 1586842"/>
              <a:gd name="connsiteX55" fmla="*/ 5556250 w 6969218"/>
              <a:gd name="connsiteY55" fmla="*/ 209550 h 1586842"/>
              <a:gd name="connsiteX56" fmla="*/ 5575300 w 6969218"/>
              <a:gd name="connsiteY56" fmla="*/ 215900 h 1586842"/>
              <a:gd name="connsiteX57" fmla="*/ 5607050 w 6969218"/>
              <a:gd name="connsiteY57" fmla="*/ 228600 h 1586842"/>
              <a:gd name="connsiteX58" fmla="*/ 5784850 w 6969218"/>
              <a:gd name="connsiteY58" fmla="*/ 241300 h 1586842"/>
              <a:gd name="connsiteX59" fmla="*/ 5861050 w 6969218"/>
              <a:gd name="connsiteY59" fmla="*/ 260350 h 1586842"/>
              <a:gd name="connsiteX60" fmla="*/ 5994400 w 6969218"/>
              <a:gd name="connsiteY60" fmla="*/ 279400 h 1586842"/>
              <a:gd name="connsiteX61" fmla="*/ 6051550 w 6969218"/>
              <a:gd name="connsiteY61" fmla="*/ 292100 h 1586842"/>
              <a:gd name="connsiteX62" fmla="*/ 6197600 w 6969218"/>
              <a:gd name="connsiteY62" fmla="*/ 304800 h 1586842"/>
              <a:gd name="connsiteX63" fmla="*/ 6292850 w 6969218"/>
              <a:gd name="connsiteY63" fmla="*/ 323850 h 1586842"/>
              <a:gd name="connsiteX64" fmla="*/ 6350000 w 6969218"/>
              <a:gd name="connsiteY64" fmla="*/ 330200 h 1586842"/>
              <a:gd name="connsiteX65" fmla="*/ 6381750 w 6969218"/>
              <a:gd name="connsiteY65" fmla="*/ 336550 h 1586842"/>
              <a:gd name="connsiteX66" fmla="*/ 6419850 w 6969218"/>
              <a:gd name="connsiteY66" fmla="*/ 342900 h 1586842"/>
              <a:gd name="connsiteX67" fmla="*/ 6451600 w 6969218"/>
              <a:gd name="connsiteY67" fmla="*/ 349250 h 1586842"/>
              <a:gd name="connsiteX68" fmla="*/ 6534150 w 6969218"/>
              <a:gd name="connsiteY68" fmla="*/ 355600 h 1586842"/>
              <a:gd name="connsiteX69" fmla="*/ 6559550 w 6969218"/>
              <a:gd name="connsiteY69" fmla="*/ 361950 h 1586842"/>
              <a:gd name="connsiteX70" fmla="*/ 6635750 w 6969218"/>
              <a:gd name="connsiteY70" fmla="*/ 387350 h 1586842"/>
              <a:gd name="connsiteX71" fmla="*/ 6673850 w 6969218"/>
              <a:gd name="connsiteY71" fmla="*/ 400050 h 1586842"/>
              <a:gd name="connsiteX72" fmla="*/ 6692900 w 6969218"/>
              <a:gd name="connsiteY72" fmla="*/ 406400 h 1586842"/>
              <a:gd name="connsiteX73" fmla="*/ 6711950 w 6969218"/>
              <a:gd name="connsiteY73" fmla="*/ 412750 h 1586842"/>
              <a:gd name="connsiteX74" fmla="*/ 6737350 w 6969218"/>
              <a:gd name="connsiteY74" fmla="*/ 419100 h 1586842"/>
              <a:gd name="connsiteX75" fmla="*/ 6807200 w 6969218"/>
              <a:gd name="connsiteY75" fmla="*/ 438150 h 1586842"/>
              <a:gd name="connsiteX76" fmla="*/ 6851650 w 6969218"/>
              <a:gd name="connsiteY76" fmla="*/ 469900 h 1586842"/>
              <a:gd name="connsiteX77" fmla="*/ 6896100 w 6969218"/>
              <a:gd name="connsiteY77" fmla="*/ 488950 h 1586842"/>
              <a:gd name="connsiteX78" fmla="*/ 6940550 w 6969218"/>
              <a:gd name="connsiteY78" fmla="*/ 546100 h 1586842"/>
              <a:gd name="connsiteX79" fmla="*/ 6940550 w 6969218"/>
              <a:gd name="connsiteY79" fmla="*/ 1047750 h 1586842"/>
              <a:gd name="connsiteX80" fmla="*/ 6921500 w 6969218"/>
              <a:gd name="connsiteY80" fmla="*/ 1066800 h 1586842"/>
              <a:gd name="connsiteX81" fmla="*/ 6896100 w 6969218"/>
              <a:gd name="connsiteY81" fmla="*/ 1130300 h 1586842"/>
              <a:gd name="connsiteX82" fmla="*/ 6870700 w 6969218"/>
              <a:gd name="connsiteY82" fmla="*/ 1187450 h 1586842"/>
              <a:gd name="connsiteX83" fmla="*/ 6832600 w 6969218"/>
              <a:gd name="connsiteY83" fmla="*/ 1225550 h 1586842"/>
              <a:gd name="connsiteX84" fmla="*/ 6813550 w 6969218"/>
              <a:gd name="connsiteY84" fmla="*/ 1250950 h 1586842"/>
              <a:gd name="connsiteX85" fmla="*/ 6775450 w 6969218"/>
              <a:gd name="connsiteY85" fmla="*/ 1295400 h 1586842"/>
              <a:gd name="connsiteX86" fmla="*/ 6750050 w 6969218"/>
              <a:gd name="connsiteY86" fmla="*/ 1308100 h 1586842"/>
              <a:gd name="connsiteX87" fmla="*/ 6731000 w 6969218"/>
              <a:gd name="connsiteY87" fmla="*/ 1320800 h 1586842"/>
              <a:gd name="connsiteX88" fmla="*/ 6705600 w 6969218"/>
              <a:gd name="connsiteY88" fmla="*/ 1333500 h 1586842"/>
              <a:gd name="connsiteX89" fmla="*/ 6680200 w 6969218"/>
              <a:gd name="connsiteY89" fmla="*/ 1352550 h 1586842"/>
              <a:gd name="connsiteX90" fmla="*/ 6648450 w 6969218"/>
              <a:gd name="connsiteY90" fmla="*/ 1358900 h 1586842"/>
              <a:gd name="connsiteX91" fmla="*/ 6591300 w 6969218"/>
              <a:gd name="connsiteY91" fmla="*/ 1377950 h 1586842"/>
              <a:gd name="connsiteX92" fmla="*/ 6572250 w 6969218"/>
              <a:gd name="connsiteY92" fmla="*/ 1384300 h 1586842"/>
              <a:gd name="connsiteX93" fmla="*/ 6553200 w 6969218"/>
              <a:gd name="connsiteY93" fmla="*/ 1390650 h 1586842"/>
              <a:gd name="connsiteX94" fmla="*/ 6508750 w 6969218"/>
              <a:gd name="connsiteY94" fmla="*/ 1409700 h 1586842"/>
              <a:gd name="connsiteX95" fmla="*/ 6470650 w 6969218"/>
              <a:gd name="connsiteY95" fmla="*/ 1416050 h 1586842"/>
              <a:gd name="connsiteX96" fmla="*/ 6445250 w 6969218"/>
              <a:gd name="connsiteY96" fmla="*/ 1422400 h 1586842"/>
              <a:gd name="connsiteX97" fmla="*/ 5264150 w 6969218"/>
              <a:gd name="connsiteY97" fmla="*/ 1428750 h 1586842"/>
              <a:gd name="connsiteX98" fmla="*/ 4914900 w 6969218"/>
              <a:gd name="connsiteY98" fmla="*/ 1441450 h 1586842"/>
              <a:gd name="connsiteX99" fmla="*/ 4883150 w 6969218"/>
              <a:gd name="connsiteY99" fmla="*/ 1447800 h 1586842"/>
              <a:gd name="connsiteX100" fmla="*/ 4762500 w 6969218"/>
              <a:gd name="connsiteY100" fmla="*/ 1454150 h 1586842"/>
              <a:gd name="connsiteX101" fmla="*/ 4311650 w 6969218"/>
              <a:gd name="connsiteY101" fmla="*/ 1466850 h 1586842"/>
              <a:gd name="connsiteX102" fmla="*/ 4286250 w 6969218"/>
              <a:gd name="connsiteY102" fmla="*/ 1479550 h 1586842"/>
              <a:gd name="connsiteX103" fmla="*/ 4260850 w 6969218"/>
              <a:gd name="connsiteY103" fmla="*/ 1485900 h 1586842"/>
              <a:gd name="connsiteX104" fmla="*/ 4241800 w 6969218"/>
              <a:gd name="connsiteY104" fmla="*/ 1492250 h 1586842"/>
              <a:gd name="connsiteX105" fmla="*/ 4006850 w 6969218"/>
              <a:gd name="connsiteY105" fmla="*/ 1498600 h 1586842"/>
              <a:gd name="connsiteX106" fmla="*/ 2152650 w 6969218"/>
              <a:gd name="connsiteY106" fmla="*/ 1498600 h 1586842"/>
              <a:gd name="connsiteX107" fmla="*/ 2063750 w 6969218"/>
              <a:gd name="connsiteY107" fmla="*/ 1485900 h 1586842"/>
              <a:gd name="connsiteX108" fmla="*/ 1981200 w 6969218"/>
              <a:gd name="connsiteY108" fmla="*/ 1466850 h 1586842"/>
              <a:gd name="connsiteX109" fmla="*/ 1936750 w 6969218"/>
              <a:gd name="connsiteY109" fmla="*/ 1454150 h 1586842"/>
              <a:gd name="connsiteX110" fmla="*/ 1841500 w 6969218"/>
              <a:gd name="connsiteY110" fmla="*/ 1447800 h 1586842"/>
              <a:gd name="connsiteX111" fmla="*/ 1790700 w 6969218"/>
              <a:gd name="connsiteY111" fmla="*/ 1435100 h 1586842"/>
              <a:gd name="connsiteX112" fmla="*/ 1225550 w 6969218"/>
              <a:gd name="connsiteY112" fmla="*/ 1397000 h 1586842"/>
              <a:gd name="connsiteX113" fmla="*/ 1117600 w 6969218"/>
              <a:gd name="connsiteY113" fmla="*/ 1384300 h 1586842"/>
              <a:gd name="connsiteX114" fmla="*/ 1009650 w 6969218"/>
              <a:gd name="connsiteY114" fmla="*/ 1377950 h 1586842"/>
              <a:gd name="connsiteX115" fmla="*/ 933450 w 6969218"/>
              <a:gd name="connsiteY115" fmla="*/ 1358900 h 1586842"/>
              <a:gd name="connsiteX116" fmla="*/ 698500 w 6969218"/>
              <a:gd name="connsiteY116" fmla="*/ 1333500 h 1586842"/>
              <a:gd name="connsiteX117" fmla="*/ 660400 w 6969218"/>
              <a:gd name="connsiteY117" fmla="*/ 1314450 h 1586842"/>
              <a:gd name="connsiteX118" fmla="*/ 501650 w 6969218"/>
              <a:gd name="connsiteY118" fmla="*/ 1295400 h 1586842"/>
              <a:gd name="connsiteX119" fmla="*/ 361950 w 6969218"/>
              <a:gd name="connsiteY119" fmla="*/ 1263650 h 1586842"/>
              <a:gd name="connsiteX120" fmla="*/ 330200 w 6969218"/>
              <a:gd name="connsiteY120" fmla="*/ 1257300 h 1586842"/>
              <a:gd name="connsiteX121" fmla="*/ 285750 w 6969218"/>
              <a:gd name="connsiteY121" fmla="*/ 1225550 h 1586842"/>
              <a:gd name="connsiteX122" fmla="*/ 215900 w 6969218"/>
              <a:gd name="connsiteY122" fmla="*/ 1187450 h 1586842"/>
              <a:gd name="connsiteX123" fmla="*/ 203200 w 6969218"/>
              <a:gd name="connsiteY123" fmla="*/ 1168400 h 1586842"/>
              <a:gd name="connsiteX124" fmla="*/ 184150 w 6969218"/>
              <a:gd name="connsiteY124" fmla="*/ 1162050 h 1586842"/>
              <a:gd name="connsiteX125" fmla="*/ 165100 w 6969218"/>
              <a:gd name="connsiteY125" fmla="*/ 1149350 h 1586842"/>
              <a:gd name="connsiteX126" fmla="*/ 139700 w 6969218"/>
              <a:gd name="connsiteY126" fmla="*/ 1136650 h 1586842"/>
              <a:gd name="connsiteX127" fmla="*/ 101600 w 6969218"/>
              <a:gd name="connsiteY127" fmla="*/ 1111250 h 1586842"/>
              <a:gd name="connsiteX128" fmla="*/ 69850 w 6969218"/>
              <a:gd name="connsiteY128" fmla="*/ 1079500 h 1586842"/>
              <a:gd name="connsiteX129" fmla="*/ 50800 w 6969218"/>
              <a:gd name="connsiteY129" fmla="*/ 1054100 h 1586842"/>
              <a:gd name="connsiteX130" fmla="*/ 44450 w 6969218"/>
              <a:gd name="connsiteY130" fmla="*/ 1022350 h 1586842"/>
              <a:gd name="connsiteX131" fmla="*/ 25400 w 6969218"/>
              <a:gd name="connsiteY131" fmla="*/ 990600 h 1586842"/>
              <a:gd name="connsiteX132" fmla="*/ 19050 w 6969218"/>
              <a:gd name="connsiteY132" fmla="*/ 971550 h 1586842"/>
              <a:gd name="connsiteX133" fmla="*/ 0 w 6969218"/>
              <a:gd name="connsiteY133" fmla="*/ 933450 h 1586842"/>
              <a:gd name="connsiteX134" fmla="*/ 12700 w 6969218"/>
              <a:gd name="connsiteY134" fmla="*/ 730250 h 1586842"/>
              <a:gd name="connsiteX135" fmla="*/ 19050 w 6969218"/>
              <a:gd name="connsiteY135" fmla="*/ 692150 h 1586842"/>
              <a:gd name="connsiteX136" fmla="*/ 31750 w 6969218"/>
              <a:gd name="connsiteY136" fmla="*/ 666750 h 1586842"/>
              <a:gd name="connsiteX137" fmla="*/ 38100 w 6969218"/>
              <a:gd name="connsiteY137" fmla="*/ 641350 h 1586842"/>
              <a:gd name="connsiteX138" fmla="*/ 50800 w 6969218"/>
              <a:gd name="connsiteY138" fmla="*/ 615950 h 1586842"/>
              <a:gd name="connsiteX139" fmla="*/ 57150 w 6969218"/>
              <a:gd name="connsiteY139" fmla="*/ 596900 h 1586842"/>
              <a:gd name="connsiteX140" fmla="*/ 63500 w 6969218"/>
              <a:gd name="connsiteY140" fmla="*/ 571500 h 1586842"/>
              <a:gd name="connsiteX141" fmla="*/ 76200 w 6969218"/>
              <a:gd name="connsiteY141" fmla="*/ 552450 h 1586842"/>
              <a:gd name="connsiteX142" fmla="*/ 82550 w 6969218"/>
              <a:gd name="connsiteY142" fmla="*/ 527050 h 1586842"/>
              <a:gd name="connsiteX143" fmla="*/ 88900 w 6969218"/>
              <a:gd name="connsiteY143" fmla="*/ 488950 h 1586842"/>
              <a:gd name="connsiteX144" fmla="*/ 107950 w 6969218"/>
              <a:gd name="connsiteY144" fmla="*/ 463550 h 1586842"/>
              <a:gd name="connsiteX145" fmla="*/ 146050 w 6969218"/>
              <a:gd name="connsiteY145" fmla="*/ 419100 h 158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6969218" h="1586842">
                <a:moveTo>
                  <a:pt x="146050" y="419100"/>
                </a:moveTo>
                <a:cubicBezTo>
                  <a:pt x="158750" y="410633"/>
                  <a:pt x="172133" y="417372"/>
                  <a:pt x="184150" y="412750"/>
                </a:cubicBezTo>
                <a:cubicBezTo>
                  <a:pt x="200078" y="406624"/>
                  <a:pt x="213619" y="395522"/>
                  <a:pt x="228600" y="387350"/>
                </a:cubicBezTo>
                <a:cubicBezTo>
                  <a:pt x="236910" y="382817"/>
                  <a:pt x="245781" y="379346"/>
                  <a:pt x="254000" y="374650"/>
                </a:cubicBezTo>
                <a:cubicBezTo>
                  <a:pt x="260626" y="370864"/>
                  <a:pt x="266035" y="364956"/>
                  <a:pt x="273050" y="361950"/>
                </a:cubicBezTo>
                <a:cubicBezTo>
                  <a:pt x="281072" y="358512"/>
                  <a:pt x="289983" y="357717"/>
                  <a:pt x="298450" y="355600"/>
                </a:cubicBezTo>
                <a:cubicBezTo>
                  <a:pt x="332317" y="334433"/>
                  <a:pt x="362969" y="306932"/>
                  <a:pt x="400050" y="292100"/>
                </a:cubicBezTo>
                <a:cubicBezTo>
                  <a:pt x="410633" y="287867"/>
                  <a:pt x="421764" y="284804"/>
                  <a:pt x="431800" y="279400"/>
                </a:cubicBezTo>
                <a:cubicBezTo>
                  <a:pt x="449382" y="269933"/>
                  <a:pt x="463656" y="253965"/>
                  <a:pt x="482600" y="247650"/>
                </a:cubicBezTo>
                <a:cubicBezTo>
                  <a:pt x="488950" y="245533"/>
                  <a:pt x="495128" y="242805"/>
                  <a:pt x="501650" y="241300"/>
                </a:cubicBezTo>
                <a:cubicBezTo>
                  <a:pt x="522683" y="236446"/>
                  <a:pt x="544672" y="235426"/>
                  <a:pt x="565150" y="228600"/>
                </a:cubicBezTo>
                <a:cubicBezTo>
                  <a:pt x="571500" y="226483"/>
                  <a:pt x="578213" y="225243"/>
                  <a:pt x="584200" y="222250"/>
                </a:cubicBezTo>
                <a:cubicBezTo>
                  <a:pt x="597977" y="215361"/>
                  <a:pt x="617101" y="198640"/>
                  <a:pt x="635000" y="196850"/>
                </a:cubicBezTo>
                <a:cubicBezTo>
                  <a:pt x="670867" y="193263"/>
                  <a:pt x="706967" y="192617"/>
                  <a:pt x="742950" y="190500"/>
                </a:cubicBezTo>
                <a:cubicBezTo>
                  <a:pt x="805378" y="169691"/>
                  <a:pt x="735262" y="191169"/>
                  <a:pt x="889000" y="177800"/>
                </a:cubicBezTo>
                <a:cubicBezTo>
                  <a:pt x="895668" y="177220"/>
                  <a:pt x="901390" y="172116"/>
                  <a:pt x="908050" y="171450"/>
                </a:cubicBezTo>
                <a:cubicBezTo>
                  <a:pt x="943917" y="167863"/>
                  <a:pt x="980017" y="167217"/>
                  <a:pt x="1016000" y="165100"/>
                </a:cubicBezTo>
                <a:cubicBezTo>
                  <a:pt x="1152591" y="119570"/>
                  <a:pt x="1008961" y="165331"/>
                  <a:pt x="1403350" y="152400"/>
                </a:cubicBezTo>
                <a:cubicBezTo>
                  <a:pt x="1410040" y="152181"/>
                  <a:pt x="1415964" y="147889"/>
                  <a:pt x="1422400" y="146050"/>
                </a:cubicBezTo>
                <a:cubicBezTo>
                  <a:pt x="1430791" y="143652"/>
                  <a:pt x="1439409" y="142098"/>
                  <a:pt x="1447800" y="139700"/>
                </a:cubicBezTo>
                <a:cubicBezTo>
                  <a:pt x="1454236" y="137861"/>
                  <a:pt x="1460316" y="134802"/>
                  <a:pt x="1466850" y="133350"/>
                </a:cubicBezTo>
                <a:cubicBezTo>
                  <a:pt x="1479419" y="130557"/>
                  <a:pt x="1492282" y="129303"/>
                  <a:pt x="1504950" y="127000"/>
                </a:cubicBezTo>
                <a:cubicBezTo>
                  <a:pt x="1573042" y="114620"/>
                  <a:pt x="1495971" y="126468"/>
                  <a:pt x="1581150" y="114300"/>
                </a:cubicBezTo>
                <a:cubicBezTo>
                  <a:pt x="1630468" y="97861"/>
                  <a:pt x="1576680" y="114079"/>
                  <a:pt x="1682750" y="101600"/>
                </a:cubicBezTo>
                <a:cubicBezTo>
                  <a:pt x="1691417" y="100580"/>
                  <a:pt x="1699631" y="97143"/>
                  <a:pt x="1708150" y="95250"/>
                </a:cubicBezTo>
                <a:cubicBezTo>
                  <a:pt x="1718686" y="92909"/>
                  <a:pt x="1729383" y="91327"/>
                  <a:pt x="1739900" y="88900"/>
                </a:cubicBezTo>
                <a:cubicBezTo>
                  <a:pt x="1756907" y="84975"/>
                  <a:pt x="1773767" y="80433"/>
                  <a:pt x="1790700" y="76200"/>
                </a:cubicBezTo>
                <a:cubicBezTo>
                  <a:pt x="1799167" y="74083"/>
                  <a:pt x="1807542" y="71562"/>
                  <a:pt x="1816100" y="69850"/>
                </a:cubicBezTo>
                <a:cubicBezTo>
                  <a:pt x="1826683" y="67733"/>
                  <a:pt x="1837314" y="65841"/>
                  <a:pt x="1847850" y="63500"/>
                </a:cubicBezTo>
                <a:cubicBezTo>
                  <a:pt x="1856369" y="61607"/>
                  <a:pt x="1864551" y="57855"/>
                  <a:pt x="1873250" y="57150"/>
                </a:cubicBezTo>
                <a:cubicBezTo>
                  <a:pt x="1942999" y="51495"/>
                  <a:pt x="2012950" y="48683"/>
                  <a:pt x="2082800" y="44450"/>
                </a:cubicBezTo>
                <a:cubicBezTo>
                  <a:pt x="2154382" y="20589"/>
                  <a:pt x="2077036" y="44410"/>
                  <a:pt x="2260600" y="31750"/>
                </a:cubicBezTo>
                <a:cubicBezTo>
                  <a:pt x="2269307" y="31150"/>
                  <a:pt x="2277276" y="25633"/>
                  <a:pt x="2286000" y="25400"/>
                </a:cubicBezTo>
                <a:cubicBezTo>
                  <a:pt x="2436245" y="21393"/>
                  <a:pt x="2586567" y="21167"/>
                  <a:pt x="2736850" y="19050"/>
                </a:cubicBezTo>
                <a:cubicBezTo>
                  <a:pt x="2747433" y="16933"/>
                  <a:pt x="2757856" y="13723"/>
                  <a:pt x="2768600" y="12700"/>
                </a:cubicBezTo>
                <a:cubicBezTo>
                  <a:pt x="2902245" y="-28"/>
                  <a:pt x="2831279" y="16080"/>
                  <a:pt x="2895600" y="0"/>
                </a:cubicBezTo>
                <a:lnTo>
                  <a:pt x="3498850" y="12700"/>
                </a:lnTo>
                <a:cubicBezTo>
                  <a:pt x="3507567" y="13115"/>
                  <a:pt x="3515525" y="18870"/>
                  <a:pt x="3524250" y="19050"/>
                </a:cubicBezTo>
                <a:lnTo>
                  <a:pt x="4114800" y="25400"/>
                </a:lnTo>
                <a:cubicBezTo>
                  <a:pt x="4136014" y="32471"/>
                  <a:pt x="4135330" y="32784"/>
                  <a:pt x="4159250" y="38100"/>
                </a:cubicBezTo>
                <a:cubicBezTo>
                  <a:pt x="4169786" y="40441"/>
                  <a:pt x="4180227" y="43797"/>
                  <a:pt x="4191000" y="44450"/>
                </a:cubicBezTo>
                <a:cubicBezTo>
                  <a:pt x="4250196" y="48038"/>
                  <a:pt x="4309533" y="48683"/>
                  <a:pt x="4368800" y="50800"/>
                </a:cubicBezTo>
                <a:cubicBezTo>
                  <a:pt x="4403517" y="73945"/>
                  <a:pt x="4376994" y="60364"/>
                  <a:pt x="4438650" y="69850"/>
                </a:cubicBezTo>
                <a:cubicBezTo>
                  <a:pt x="4532534" y="84294"/>
                  <a:pt x="4371934" y="67995"/>
                  <a:pt x="4546600" y="82550"/>
                </a:cubicBezTo>
                <a:cubicBezTo>
                  <a:pt x="4602663" y="101238"/>
                  <a:pt x="4543796" y="83450"/>
                  <a:pt x="4673600" y="95250"/>
                </a:cubicBezTo>
                <a:cubicBezTo>
                  <a:pt x="4941239" y="119581"/>
                  <a:pt x="4592350" y="98326"/>
                  <a:pt x="4895850" y="114300"/>
                </a:cubicBezTo>
                <a:cubicBezTo>
                  <a:pt x="4955813" y="129291"/>
                  <a:pt x="4884372" y="112148"/>
                  <a:pt x="4997450" y="133350"/>
                </a:cubicBezTo>
                <a:cubicBezTo>
                  <a:pt x="5006028" y="134958"/>
                  <a:pt x="5014292" y="137988"/>
                  <a:pt x="5022850" y="139700"/>
                </a:cubicBezTo>
                <a:cubicBezTo>
                  <a:pt x="5035475" y="142225"/>
                  <a:pt x="5048325" y="143525"/>
                  <a:pt x="5060950" y="146050"/>
                </a:cubicBezTo>
                <a:cubicBezTo>
                  <a:pt x="5069508" y="147762"/>
                  <a:pt x="5077656" y="151644"/>
                  <a:pt x="5086350" y="152400"/>
                </a:cubicBezTo>
                <a:cubicBezTo>
                  <a:pt x="5126471" y="155889"/>
                  <a:pt x="5166783" y="156633"/>
                  <a:pt x="5207000" y="158750"/>
                </a:cubicBezTo>
                <a:cubicBezTo>
                  <a:pt x="5241041" y="170097"/>
                  <a:pt x="5211824" y="161233"/>
                  <a:pt x="5257800" y="171450"/>
                </a:cubicBezTo>
                <a:cubicBezTo>
                  <a:pt x="5266319" y="173343"/>
                  <a:pt x="5274516" y="176932"/>
                  <a:pt x="5283200" y="177800"/>
                </a:cubicBezTo>
                <a:cubicBezTo>
                  <a:pt x="5316964" y="181176"/>
                  <a:pt x="5350933" y="182033"/>
                  <a:pt x="5384800" y="184150"/>
                </a:cubicBezTo>
                <a:cubicBezTo>
                  <a:pt x="5392905" y="186852"/>
                  <a:pt x="5434864" y="201920"/>
                  <a:pt x="5448300" y="203200"/>
                </a:cubicBezTo>
                <a:cubicBezTo>
                  <a:pt x="5484183" y="206617"/>
                  <a:pt x="5520267" y="207433"/>
                  <a:pt x="5556250" y="209550"/>
                </a:cubicBezTo>
                <a:cubicBezTo>
                  <a:pt x="5562600" y="211667"/>
                  <a:pt x="5569033" y="213550"/>
                  <a:pt x="5575300" y="215900"/>
                </a:cubicBezTo>
                <a:cubicBezTo>
                  <a:pt x="5585973" y="219902"/>
                  <a:pt x="5595943" y="226037"/>
                  <a:pt x="5607050" y="228600"/>
                </a:cubicBezTo>
                <a:cubicBezTo>
                  <a:pt x="5645577" y="237491"/>
                  <a:pt x="5775756" y="240845"/>
                  <a:pt x="5784850" y="241300"/>
                </a:cubicBezTo>
                <a:cubicBezTo>
                  <a:pt x="5810250" y="247650"/>
                  <a:pt x="5835377" y="255215"/>
                  <a:pt x="5861050" y="260350"/>
                </a:cubicBezTo>
                <a:cubicBezTo>
                  <a:pt x="6045337" y="297207"/>
                  <a:pt x="5863952" y="256380"/>
                  <a:pt x="5994400" y="279400"/>
                </a:cubicBezTo>
                <a:cubicBezTo>
                  <a:pt x="6013618" y="282791"/>
                  <a:pt x="6032199" y="289576"/>
                  <a:pt x="6051550" y="292100"/>
                </a:cubicBezTo>
                <a:cubicBezTo>
                  <a:pt x="6129484" y="302265"/>
                  <a:pt x="6130332" y="293589"/>
                  <a:pt x="6197600" y="304800"/>
                </a:cubicBezTo>
                <a:cubicBezTo>
                  <a:pt x="6229538" y="310123"/>
                  <a:pt x="6260669" y="320274"/>
                  <a:pt x="6292850" y="323850"/>
                </a:cubicBezTo>
                <a:cubicBezTo>
                  <a:pt x="6311900" y="325967"/>
                  <a:pt x="6331025" y="327489"/>
                  <a:pt x="6350000" y="330200"/>
                </a:cubicBezTo>
                <a:cubicBezTo>
                  <a:pt x="6360684" y="331726"/>
                  <a:pt x="6371131" y="334619"/>
                  <a:pt x="6381750" y="336550"/>
                </a:cubicBezTo>
                <a:cubicBezTo>
                  <a:pt x="6394418" y="338853"/>
                  <a:pt x="6407182" y="340597"/>
                  <a:pt x="6419850" y="342900"/>
                </a:cubicBezTo>
                <a:cubicBezTo>
                  <a:pt x="6430469" y="344831"/>
                  <a:pt x="6440873" y="348058"/>
                  <a:pt x="6451600" y="349250"/>
                </a:cubicBezTo>
                <a:cubicBezTo>
                  <a:pt x="6479029" y="352298"/>
                  <a:pt x="6506633" y="353483"/>
                  <a:pt x="6534150" y="355600"/>
                </a:cubicBezTo>
                <a:cubicBezTo>
                  <a:pt x="6542617" y="357717"/>
                  <a:pt x="6551220" y="359347"/>
                  <a:pt x="6559550" y="361950"/>
                </a:cubicBezTo>
                <a:cubicBezTo>
                  <a:pt x="6585105" y="369936"/>
                  <a:pt x="6610350" y="378883"/>
                  <a:pt x="6635750" y="387350"/>
                </a:cubicBezTo>
                <a:lnTo>
                  <a:pt x="6673850" y="400050"/>
                </a:lnTo>
                <a:lnTo>
                  <a:pt x="6692900" y="406400"/>
                </a:lnTo>
                <a:cubicBezTo>
                  <a:pt x="6699250" y="408517"/>
                  <a:pt x="6705456" y="411127"/>
                  <a:pt x="6711950" y="412750"/>
                </a:cubicBezTo>
                <a:cubicBezTo>
                  <a:pt x="6720417" y="414867"/>
                  <a:pt x="6729178" y="416036"/>
                  <a:pt x="6737350" y="419100"/>
                </a:cubicBezTo>
                <a:cubicBezTo>
                  <a:pt x="6797022" y="441477"/>
                  <a:pt x="6720357" y="425744"/>
                  <a:pt x="6807200" y="438150"/>
                </a:cubicBezTo>
                <a:cubicBezTo>
                  <a:pt x="6876814" y="472957"/>
                  <a:pt x="6791582" y="426994"/>
                  <a:pt x="6851650" y="469900"/>
                </a:cubicBezTo>
                <a:cubicBezTo>
                  <a:pt x="6865382" y="479708"/>
                  <a:pt x="6880554" y="483768"/>
                  <a:pt x="6896100" y="488950"/>
                </a:cubicBezTo>
                <a:cubicBezTo>
                  <a:pt x="6926481" y="534522"/>
                  <a:pt x="6910707" y="516257"/>
                  <a:pt x="6940550" y="546100"/>
                </a:cubicBezTo>
                <a:cubicBezTo>
                  <a:pt x="6988027" y="736009"/>
                  <a:pt x="6968266" y="637551"/>
                  <a:pt x="6940550" y="1047750"/>
                </a:cubicBezTo>
                <a:cubicBezTo>
                  <a:pt x="6939945" y="1056710"/>
                  <a:pt x="6927850" y="1060450"/>
                  <a:pt x="6921500" y="1066800"/>
                </a:cubicBezTo>
                <a:cubicBezTo>
                  <a:pt x="6896998" y="1140307"/>
                  <a:pt x="6921016" y="1074239"/>
                  <a:pt x="6896100" y="1130300"/>
                </a:cubicBezTo>
                <a:cubicBezTo>
                  <a:pt x="6891904" y="1139741"/>
                  <a:pt x="6878516" y="1177680"/>
                  <a:pt x="6870700" y="1187450"/>
                </a:cubicBezTo>
                <a:cubicBezTo>
                  <a:pt x="6859480" y="1201475"/>
                  <a:pt x="6843376" y="1211182"/>
                  <a:pt x="6832600" y="1225550"/>
                </a:cubicBezTo>
                <a:cubicBezTo>
                  <a:pt x="6826250" y="1234017"/>
                  <a:pt x="6819701" y="1242338"/>
                  <a:pt x="6813550" y="1250950"/>
                </a:cubicBezTo>
                <a:cubicBezTo>
                  <a:pt x="6798782" y="1271625"/>
                  <a:pt x="6799070" y="1277685"/>
                  <a:pt x="6775450" y="1295400"/>
                </a:cubicBezTo>
                <a:cubicBezTo>
                  <a:pt x="6767877" y="1301080"/>
                  <a:pt x="6758269" y="1303404"/>
                  <a:pt x="6750050" y="1308100"/>
                </a:cubicBezTo>
                <a:cubicBezTo>
                  <a:pt x="6743424" y="1311886"/>
                  <a:pt x="6737626" y="1317014"/>
                  <a:pt x="6731000" y="1320800"/>
                </a:cubicBezTo>
                <a:cubicBezTo>
                  <a:pt x="6722781" y="1325496"/>
                  <a:pt x="6713627" y="1328483"/>
                  <a:pt x="6705600" y="1333500"/>
                </a:cubicBezTo>
                <a:cubicBezTo>
                  <a:pt x="6696625" y="1339109"/>
                  <a:pt x="6689871" y="1348252"/>
                  <a:pt x="6680200" y="1352550"/>
                </a:cubicBezTo>
                <a:cubicBezTo>
                  <a:pt x="6670337" y="1356933"/>
                  <a:pt x="6658828" y="1355935"/>
                  <a:pt x="6648450" y="1358900"/>
                </a:cubicBezTo>
                <a:cubicBezTo>
                  <a:pt x="6629142" y="1364417"/>
                  <a:pt x="6610350" y="1371600"/>
                  <a:pt x="6591300" y="1377950"/>
                </a:cubicBezTo>
                <a:lnTo>
                  <a:pt x="6572250" y="1384300"/>
                </a:lnTo>
                <a:cubicBezTo>
                  <a:pt x="6565900" y="1386417"/>
                  <a:pt x="6559187" y="1387657"/>
                  <a:pt x="6553200" y="1390650"/>
                </a:cubicBezTo>
                <a:cubicBezTo>
                  <a:pt x="6537669" y="1398415"/>
                  <a:pt x="6525568" y="1405963"/>
                  <a:pt x="6508750" y="1409700"/>
                </a:cubicBezTo>
                <a:cubicBezTo>
                  <a:pt x="6496181" y="1412493"/>
                  <a:pt x="6483275" y="1413525"/>
                  <a:pt x="6470650" y="1416050"/>
                </a:cubicBezTo>
                <a:cubicBezTo>
                  <a:pt x="6462092" y="1417762"/>
                  <a:pt x="6453977" y="1422308"/>
                  <a:pt x="6445250" y="1422400"/>
                </a:cubicBezTo>
                <a:lnTo>
                  <a:pt x="5264150" y="1428750"/>
                </a:lnTo>
                <a:cubicBezTo>
                  <a:pt x="5125254" y="1456529"/>
                  <a:pt x="5276020" y="1428318"/>
                  <a:pt x="4914900" y="1441450"/>
                </a:cubicBezTo>
                <a:cubicBezTo>
                  <a:pt x="4904114" y="1441842"/>
                  <a:pt x="4893906" y="1446904"/>
                  <a:pt x="4883150" y="1447800"/>
                </a:cubicBezTo>
                <a:cubicBezTo>
                  <a:pt x="4843017" y="1451144"/>
                  <a:pt x="4802717" y="1452033"/>
                  <a:pt x="4762500" y="1454150"/>
                </a:cubicBezTo>
                <a:cubicBezTo>
                  <a:pt x="4605003" y="1506649"/>
                  <a:pt x="4790676" y="1446891"/>
                  <a:pt x="4311650" y="1466850"/>
                </a:cubicBezTo>
                <a:cubicBezTo>
                  <a:pt x="4302192" y="1467244"/>
                  <a:pt x="4295113" y="1476226"/>
                  <a:pt x="4286250" y="1479550"/>
                </a:cubicBezTo>
                <a:cubicBezTo>
                  <a:pt x="4278078" y="1482614"/>
                  <a:pt x="4269241" y="1483502"/>
                  <a:pt x="4260850" y="1485900"/>
                </a:cubicBezTo>
                <a:cubicBezTo>
                  <a:pt x="4254414" y="1487739"/>
                  <a:pt x="4248485" y="1491916"/>
                  <a:pt x="4241800" y="1492250"/>
                </a:cubicBezTo>
                <a:cubicBezTo>
                  <a:pt x="4163552" y="1496162"/>
                  <a:pt x="4085167" y="1496483"/>
                  <a:pt x="4006850" y="1498600"/>
                </a:cubicBezTo>
                <a:cubicBezTo>
                  <a:pt x="3420500" y="1694050"/>
                  <a:pt x="2770686" y="1504719"/>
                  <a:pt x="2152650" y="1498600"/>
                </a:cubicBezTo>
                <a:cubicBezTo>
                  <a:pt x="2122717" y="1498304"/>
                  <a:pt x="2093184" y="1491351"/>
                  <a:pt x="2063750" y="1485900"/>
                </a:cubicBezTo>
                <a:cubicBezTo>
                  <a:pt x="2035982" y="1480758"/>
                  <a:pt x="2008597" y="1473699"/>
                  <a:pt x="1981200" y="1466850"/>
                </a:cubicBezTo>
                <a:cubicBezTo>
                  <a:pt x="1966251" y="1463113"/>
                  <a:pt x="1952018" y="1456232"/>
                  <a:pt x="1936750" y="1454150"/>
                </a:cubicBezTo>
                <a:cubicBezTo>
                  <a:pt x="1905221" y="1449851"/>
                  <a:pt x="1873250" y="1449917"/>
                  <a:pt x="1841500" y="1447800"/>
                </a:cubicBezTo>
                <a:cubicBezTo>
                  <a:pt x="1824567" y="1443567"/>
                  <a:pt x="1807720" y="1438968"/>
                  <a:pt x="1790700" y="1435100"/>
                </a:cubicBezTo>
                <a:cubicBezTo>
                  <a:pt x="1563388" y="1383438"/>
                  <a:pt x="1643284" y="1413709"/>
                  <a:pt x="1225550" y="1397000"/>
                </a:cubicBezTo>
                <a:cubicBezTo>
                  <a:pt x="1189567" y="1392767"/>
                  <a:pt x="1153691" y="1387485"/>
                  <a:pt x="1117600" y="1384300"/>
                </a:cubicBezTo>
                <a:cubicBezTo>
                  <a:pt x="1081694" y="1381132"/>
                  <a:pt x="1045357" y="1382875"/>
                  <a:pt x="1009650" y="1377950"/>
                </a:cubicBezTo>
                <a:cubicBezTo>
                  <a:pt x="983714" y="1374373"/>
                  <a:pt x="959524" y="1361270"/>
                  <a:pt x="933450" y="1358900"/>
                </a:cubicBezTo>
                <a:cubicBezTo>
                  <a:pt x="761851" y="1343300"/>
                  <a:pt x="840099" y="1352380"/>
                  <a:pt x="698500" y="1333500"/>
                </a:cubicBezTo>
                <a:cubicBezTo>
                  <a:pt x="685800" y="1327150"/>
                  <a:pt x="674213" y="1317739"/>
                  <a:pt x="660400" y="1314450"/>
                </a:cubicBezTo>
                <a:cubicBezTo>
                  <a:pt x="632319" y="1307764"/>
                  <a:pt x="538411" y="1299076"/>
                  <a:pt x="501650" y="1295400"/>
                </a:cubicBezTo>
                <a:cubicBezTo>
                  <a:pt x="443974" y="1276175"/>
                  <a:pt x="486918" y="1289685"/>
                  <a:pt x="361950" y="1263650"/>
                </a:cubicBezTo>
                <a:lnTo>
                  <a:pt x="330200" y="1257300"/>
                </a:lnTo>
                <a:cubicBezTo>
                  <a:pt x="321586" y="1250839"/>
                  <a:pt x="297099" y="1231740"/>
                  <a:pt x="285750" y="1225550"/>
                </a:cubicBezTo>
                <a:cubicBezTo>
                  <a:pt x="206514" y="1182330"/>
                  <a:pt x="259414" y="1216459"/>
                  <a:pt x="215900" y="1187450"/>
                </a:cubicBezTo>
                <a:cubicBezTo>
                  <a:pt x="211667" y="1181100"/>
                  <a:pt x="209159" y="1173168"/>
                  <a:pt x="203200" y="1168400"/>
                </a:cubicBezTo>
                <a:cubicBezTo>
                  <a:pt x="197973" y="1164219"/>
                  <a:pt x="190137" y="1165043"/>
                  <a:pt x="184150" y="1162050"/>
                </a:cubicBezTo>
                <a:cubicBezTo>
                  <a:pt x="177324" y="1158637"/>
                  <a:pt x="171726" y="1153136"/>
                  <a:pt x="165100" y="1149350"/>
                </a:cubicBezTo>
                <a:cubicBezTo>
                  <a:pt x="156881" y="1144654"/>
                  <a:pt x="147817" y="1141520"/>
                  <a:pt x="139700" y="1136650"/>
                </a:cubicBezTo>
                <a:cubicBezTo>
                  <a:pt x="126612" y="1128797"/>
                  <a:pt x="101600" y="1111250"/>
                  <a:pt x="101600" y="1111250"/>
                </a:cubicBezTo>
                <a:cubicBezTo>
                  <a:pt x="67733" y="1060450"/>
                  <a:pt x="112183" y="1121833"/>
                  <a:pt x="69850" y="1079500"/>
                </a:cubicBezTo>
                <a:cubicBezTo>
                  <a:pt x="62366" y="1072016"/>
                  <a:pt x="57150" y="1062567"/>
                  <a:pt x="50800" y="1054100"/>
                </a:cubicBezTo>
                <a:cubicBezTo>
                  <a:pt x="48683" y="1043517"/>
                  <a:pt x="48458" y="1032371"/>
                  <a:pt x="44450" y="1022350"/>
                </a:cubicBezTo>
                <a:cubicBezTo>
                  <a:pt x="39866" y="1010891"/>
                  <a:pt x="30920" y="1001639"/>
                  <a:pt x="25400" y="990600"/>
                </a:cubicBezTo>
                <a:cubicBezTo>
                  <a:pt x="22407" y="984613"/>
                  <a:pt x="22043" y="977537"/>
                  <a:pt x="19050" y="971550"/>
                </a:cubicBezTo>
                <a:cubicBezTo>
                  <a:pt x="-5569" y="922311"/>
                  <a:pt x="15961" y="981333"/>
                  <a:pt x="0" y="933450"/>
                </a:cubicBezTo>
                <a:cubicBezTo>
                  <a:pt x="4233" y="865717"/>
                  <a:pt x="7359" y="797905"/>
                  <a:pt x="12700" y="730250"/>
                </a:cubicBezTo>
                <a:cubicBezTo>
                  <a:pt x="13713" y="717415"/>
                  <a:pt x="15350" y="704482"/>
                  <a:pt x="19050" y="692150"/>
                </a:cubicBezTo>
                <a:cubicBezTo>
                  <a:pt x="21770" y="683083"/>
                  <a:pt x="28426" y="675613"/>
                  <a:pt x="31750" y="666750"/>
                </a:cubicBezTo>
                <a:cubicBezTo>
                  <a:pt x="34814" y="658578"/>
                  <a:pt x="35036" y="649522"/>
                  <a:pt x="38100" y="641350"/>
                </a:cubicBezTo>
                <a:cubicBezTo>
                  <a:pt x="41424" y="632487"/>
                  <a:pt x="47071" y="624651"/>
                  <a:pt x="50800" y="615950"/>
                </a:cubicBezTo>
                <a:cubicBezTo>
                  <a:pt x="53437" y="609798"/>
                  <a:pt x="55311" y="603336"/>
                  <a:pt x="57150" y="596900"/>
                </a:cubicBezTo>
                <a:cubicBezTo>
                  <a:pt x="59548" y="588509"/>
                  <a:pt x="60062" y="579522"/>
                  <a:pt x="63500" y="571500"/>
                </a:cubicBezTo>
                <a:cubicBezTo>
                  <a:pt x="66506" y="564485"/>
                  <a:pt x="71967" y="558800"/>
                  <a:pt x="76200" y="552450"/>
                </a:cubicBezTo>
                <a:cubicBezTo>
                  <a:pt x="78317" y="543983"/>
                  <a:pt x="80838" y="535608"/>
                  <a:pt x="82550" y="527050"/>
                </a:cubicBezTo>
                <a:cubicBezTo>
                  <a:pt x="85075" y="514425"/>
                  <a:pt x="84118" y="500904"/>
                  <a:pt x="88900" y="488950"/>
                </a:cubicBezTo>
                <a:cubicBezTo>
                  <a:pt x="92831" y="479124"/>
                  <a:pt x="101881" y="472220"/>
                  <a:pt x="107950" y="463550"/>
                </a:cubicBezTo>
                <a:cubicBezTo>
                  <a:pt x="137086" y="421928"/>
                  <a:pt x="133350" y="427567"/>
                  <a:pt x="146050" y="419100"/>
                </a:cubicBezTo>
                <a:close/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任意多边形 2">
            <a:extLst>
              <a:ext uri="{FF2B5EF4-FFF2-40B4-BE49-F238E27FC236}">
                <a16:creationId xmlns:a16="http://schemas.microsoft.com/office/drawing/2014/main" id="{2A23622A-7CA0-4B20-80EB-4255177DF4ED}"/>
              </a:ext>
            </a:extLst>
          </p:cNvPr>
          <p:cNvSpPr/>
          <p:nvPr/>
        </p:nvSpPr>
        <p:spPr bwMode="auto">
          <a:xfrm>
            <a:off x="1771731" y="4123792"/>
            <a:ext cx="6920856" cy="2113486"/>
          </a:xfrm>
          <a:custGeom>
            <a:avLst/>
            <a:gdLst>
              <a:gd name="connsiteX0" fmla="*/ 146050 w 6124538"/>
              <a:gd name="connsiteY0" fmla="*/ 25400 h 1758950"/>
              <a:gd name="connsiteX1" fmla="*/ 1809750 w 6124538"/>
              <a:gd name="connsiteY1" fmla="*/ 19050 h 1758950"/>
              <a:gd name="connsiteX2" fmla="*/ 1924050 w 6124538"/>
              <a:gd name="connsiteY2" fmla="*/ 0 h 1758950"/>
              <a:gd name="connsiteX3" fmla="*/ 2990850 w 6124538"/>
              <a:gd name="connsiteY3" fmla="*/ 6350 h 1758950"/>
              <a:gd name="connsiteX4" fmla="*/ 3086100 w 6124538"/>
              <a:gd name="connsiteY4" fmla="*/ 12700 h 1758950"/>
              <a:gd name="connsiteX5" fmla="*/ 3105150 w 6124538"/>
              <a:gd name="connsiteY5" fmla="*/ 25400 h 1758950"/>
              <a:gd name="connsiteX6" fmla="*/ 3314700 w 6124538"/>
              <a:gd name="connsiteY6" fmla="*/ 44450 h 1758950"/>
              <a:gd name="connsiteX7" fmla="*/ 3733800 w 6124538"/>
              <a:gd name="connsiteY7" fmla="*/ 57150 h 1758950"/>
              <a:gd name="connsiteX8" fmla="*/ 3822700 w 6124538"/>
              <a:gd name="connsiteY8" fmla="*/ 63500 h 1758950"/>
              <a:gd name="connsiteX9" fmla="*/ 4025900 w 6124538"/>
              <a:gd name="connsiteY9" fmla="*/ 76200 h 1758950"/>
              <a:gd name="connsiteX10" fmla="*/ 4089400 w 6124538"/>
              <a:gd name="connsiteY10" fmla="*/ 88900 h 1758950"/>
              <a:gd name="connsiteX11" fmla="*/ 4184650 w 6124538"/>
              <a:gd name="connsiteY11" fmla="*/ 101600 h 1758950"/>
              <a:gd name="connsiteX12" fmla="*/ 4210050 w 6124538"/>
              <a:gd name="connsiteY12" fmla="*/ 107950 h 1758950"/>
              <a:gd name="connsiteX13" fmla="*/ 4273550 w 6124538"/>
              <a:gd name="connsiteY13" fmla="*/ 114300 h 1758950"/>
              <a:gd name="connsiteX14" fmla="*/ 4298950 w 6124538"/>
              <a:gd name="connsiteY14" fmla="*/ 127000 h 1758950"/>
              <a:gd name="connsiteX15" fmla="*/ 4356100 w 6124538"/>
              <a:gd name="connsiteY15" fmla="*/ 139700 h 1758950"/>
              <a:gd name="connsiteX16" fmla="*/ 4375150 w 6124538"/>
              <a:gd name="connsiteY16" fmla="*/ 152400 h 1758950"/>
              <a:gd name="connsiteX17" fmla="*/ 4406900 w 6124538"/>
              <a:gd name="connsiteY17" fmla="*/ 158750 h 1758950"/>
              <a:gd name="connsiteX18" fmla="*/ 4470400 w 6124538"/>
              <a:gd name="connsiteY18" fmla="*/ 171450 h 1758950"/>
              <a:gd name="connsiteX19" fmla="*/ 4533900 w 6124538"/>
              <a:gd name="connsiteY19" fmla="*/ 196850 h 1758950"/>
              <a:gd name="connsiteX20" fmla="*/ 4552950 w 6124538"/>
              <a:gd name="connsiteY20" fmla="*/ 203200 h 1758950"/>
              <a:gd name="connsiteX21" fmla="*/ 4610100 w 6124538"/>
              <a:gd name="connsiteY21" fmla="*/ 215900 h 1758950"/>
              <a:gd name="connsiteX22" fmla="*/ 4629150 w 6124538"/>
              <a:gd name="connsiteY22" fmla="*/ 222250 h 1758950"/>
              <a:gd name="connsiteX23" fmla="*/ 4660900 w 6124538"/>
              <a:gd name="connsiteY23" fmla="*/ 228600 h 1758950"/>
              <a:gd name="connsiteX24" fmla="*/ 4711700 w 6124538"/>
              <a:gd name="connsiteY24" fmla="*/ 247650 h 1758950"/>
              <a:gd name="connsiteX25" fmla="*/ 4743450 w 6124538"/>
              <a:gd name="connsiteY25" fmla="*/ 254000 h 1758950"/>
              <a:gd name="connsiteX26" fmla="*/ 4762500 w 6124538"/>
              <a:gd name="connsiteY26" fmla="*/ 266700 h 1758950"/>
              <a:gd name="connsiteX27" fmla="*/ 4838700 w 6124538"/>
              <a:gd name="connsiteY27" fmla="*/ 279400 h 1758950"/>
              <a:gd name="connsiteX28" fmla="*/ 4921250 w 6124538"/>
              <a:gd name="connsiteY28" fmla="*/ 292100 h 1758950"/>
              <a:gd name="connsiteX29" fmla="*/ 4997450 w 6124538"/>
              <a:gd name="connsiteY29" fmla="*/ 317500 h 1758950"/>
              <a:gd name="connsiteX30" fmla="*/ 5022850 w 6124538"/>
              <a:gd name="connsiteY30" fmla="*/ 323850 h 1758950"/>
              <a:gd name="connsiteX31" fmla="*/ 5048250 w 6124538"/>
              <a:gd name="connsiteY31" fmla="*/ 330200 h 1758950"/>
              <a:gd name="connsiteX32" fmla="*/ 5149850 w 6124538"/>
              <a:gd name="connsiteY32" fmla="*/ 336550 h 1758950"/>
              <a:gd name="connsiteX33" fmla="*/ 5168900 w 6124538"/>
              <a:gd name="connsiteY33" fmla="*/ 342900 h 1758950"/>
              <a:gd name="connsiteX34" fmla="*/ 5295900 w 6124538"/>
              <a:gd name="connsiteY34" fmla="*/ 361950 h 1758950"/>
              <a:gd name="connsiteX35" fmla="*/ 5321300 w 6124538"/>
              <a:gd name="connsiteY35" fmla="*/ 374650 h 1758950"/>
              <a:gd name="connsiteX36" fmla="*/ 5353050 w 6124538"/>
              <a:gd name="connsiteY36" fmla="*/ 393700 h 1758950"/>
              <a:gd name="connsiteX37" fmla="*/ 5422900 w 6124538"/>
              <a:gd name="connsiteY37" fmla="*/ 406400 h 1758950"/>
              <a:gd name="connsiteX38" fmla="*/ 5511800 w 6124538"/>
              <a:gd name="connsiteY38" fmla="*/ 431800 h 1758950"/>
              <a:gd name="connsiteX39" fmla="*/ 5562600 w 6124538"/>
              <a:gd name="connsiteY39" fmla="*/ 450850 h 1758950"/>
              <a:gd name="connsiteX40" fmla="*/ 5600700 w 6124538"/>
              <a:gd name="connsiteY40" fmla="*/ 457200 h 1758950"/>
              <a:gd name="connsiteX41" fmla="*/ 5626100 w 6124538"/>
              <a:gd name="connsiteY41" fmla="*/ 463550 h 1758950"/>
              <a:gd name="connsiteX42" fmla="*/ 5676900 w 6124538"/>
              <a:gd name="connsiteY42" fmla="*/ 482600 h 1758950"/>
              <a:gd name="connsiteX43" fmla="*/ 5702300 w 6124538"/>
              <a:gd name="connsiteY43" fmla="*/ 495300 h 1758950"/>
              <a:gd name="connsiteX44" fmla="*/ 5727700 w 6124538"/>
              <a:gd name="connsiteY44" fmla="*/ 501650 h 1758950"/>
              <a:gd name="connsiteX45" fmla="*/ 5778500 w 6124538"/>
              <a:gd name="connsiteY45" fmla="*/ 527050 h 1758950"/>
              <a:gd name="connsiteX46" fmla="*/ 5797550 w 6124538"/>
              <a:gd name="connsiteY46" fmla="*/ 533400 h 1758950"/>
              <a:gd name="connsiteX47" fmla="*/ 5822950 w 6124538"/>
              <a:gd name="connsiteY47" fmla="*/ 546100 h 1758950"/>
              <a:gd name="connsiteX48" fmla="*/ 5848350 w 6124538"/>
              <a:gd name="connsiteY48" fmla="*/ 552450 h 1758950"/>
              <a:gd name="connsiteX49" fmla="*/ 5867400 w 6124538"/>
              <a:gd name="connsiteY49" fmla="*/ 558800 h 1758950"/>
              <a:gd name="connsiteX50" fmla="*/ 5880100 w 6124538"/>
              <a:gd name="connsiteY50" fmla="*/ 577850 h 1758950"/>
              <a:gd name="connsiteX51" fmla="*/ 5899150 w 6124538"/>
              <a:gd name="connsiteY51" fmla="*/ 584200 h 1758950"/>
              <a:gd name="connsiteX52" fmla="*/ 5962650 w 6124538"/>
              <a:gd name="connsiteY52" fmla="*/ 615950 h 1758950"/>
              <a:gd name="connsiteX53" fmla="*/ 5962650 w 6124538"/>
              <a:gd name="connsiteY53" fmla="*/ 615950 h 1758950"/>
              <a:gd name="connsiteX54" fmla="*/ 5988050 w 6124538"/>
              <a:gd name="connsiteY54" fmla="*/ 641350 h 1758950"/>
              <a:gd name="connsiteX55" fmla="*/ 6013450 w 6124538"/>
              <a:gd name="connsiteY55" fmla="*/ 654050 h 1758950"/>
              <a:gd name="connsiteX56" fmla="*/ 6051550 w 6124538"/>
              <a:gd name="connsiteY56" fmla="*/ 692150 h 1758950"/>
              <a:gd name="connsiteX57" fmla="*/ 6089650 w 6124538"/>
              <a:gd name="connsiteY57" fmla="*/ 730250 h 1758950"/>
              <a:gd name="connsiteX58" fmla="*/ 6102350 w 6124538"/>
              <a:gd name="connsiteY58" fmla="*/ 787400 h 1758950"/>
              <a:gd name="connsiteX59" fmla="*/ 6115050 w 6124538"/>
              <a:gd name="connsiteY59" fmla="*/ 825500 h 1758950"/>
              <a:gd name="connsiteX60" fmla="*/ 6096000 w 6124538"/>
              <a:gd name="connsiteY60" fmla="*/ 1123950 h 1758950"/>
              <a:gd name="connsiteX61" fmla="*/ 6076950 w 6124538"/>
              <a:gd name="connsiteY61" fmla="*/ 1155700 h 1758950"/>
              <a:gd name="connsiteX62" fmla="*/ 6057900 w 6124538"/>
              <a:gd name="connsiteY62" fmla="*/ 1181100 h 1758950"/>
              <a:gd name="connsiteX63" fmla="*/ 6019800 w 6124538"/>
              <a:gd name="connsiteY63" fmla="*/ 1225550 h 1758950"/>
              <a:gd name="connsiteX64" fmla="*/ 6000750 w 6124538"/>
              <a:gd name="connsiteY64" fmla="*/ 1257300 h 1758950"/>
              <a:gd name="connsiteX65" fmla="*/ 5981700 w 6124538"/>
              <a:gd name="connsiteY65" fmla="*/ 1282700 h 1758950"/>
              <a:gd name="connsiteX66" fmla="*/ 5969000 w 6124538"/>
              <a:gd name="connsiteY66" fmla="*/ 1308100 h 1758950"/>
              <a:gd name="connsiteX67" fmla="*/ 5943600 w 6124538"/>
              <a:gd name="connsiteY67" fmla="*/ 1333500 h 1758950"/>
              <a:gd name="connsiteX68" fmla="*/ 5930900 w 6124538"/>
              <a:gd name="connsiteY68" fmla="*/ 1352550 h 1758950"/>
              <a:gd name="connsiteX69" fmla="*/ 5924550 w 6124538"/>
              <a:gd name="connsiteY69" fmla="*/ 1371600 h 1758950"/>
              <a:gd name="connsiteX70" fmla="*/ 5899150 w 6124538"/>
              <a:gd name="connsiteY70" fmla="*/ 1390650 h 1758950"/>
              <a:gd name="connsiteX71" fmla="*/ 5854700 w 6124538"/>
              <a:gd name="connsiteY71" fmla="*/ 1428750 h 1758950"/>
              <a:gd name="connsiteX72" fmla="*/ 5803900 w 6124538"/>
              <a:gd name="connsiteY72" fmla="*/ 1454150 h 1758950"/>
              <a:gd name="connsiteX73" fmla="*/ 5778500 w 6124538"/>
              <a:gd name="connsiteY73" fmla="*/ 1466850 h 1758950"/>
              <a:gd name="connsiteX74" fmla="*/ 5740400 w 6124538"/>
              <a:gd name="connsiteY74" fmla="*/ 1498600 h 1758950"/>
              <a:gd name="connsiteX75" fmla="*/ 5721350 w 6124538"/>
              <a:gd name="connsiteY75" fmla="*/ 1536700 h 1758950"/>
              <a:gd name="connsiteX76" fmla="*/ 5708650 w 6124538"/>
              <a:gd name="connsiteY76" fmla="*/ 1555750 h 1758950"/>
              <a:gd name="connsiteX77" fmla="*/ 5683250 w 6124538"/>
              <a:gd name="connsiteY77" fmla="*/ 1606550 h 1758950"/>
              <a:gd name="connsiteX78" fmla="*/ 5670550 w 6124538"/>
              <a:gd name="connsiteY78" fmla="*/ 1625600 h 1758950"/>
              <a:gd name="connsiteX79" fmla="*/ 5632450 w 6124538"/>
              <a:gd name="connsiteY79" fmla="*/ 1670050 h 1758950"/>
              <a:gd name="connsiteX80" fmla="*/ 5613400 w 6124538"/>
              <a:gd name="connsiteY80" fmla="*/ 1682750 h 1758950"/>
              <a:gd name="connsiteX81" fmla="*/ 5575300 w 6124538"/>
              <a:gd name="connsiteY81" fmla="*/ 1727200 h 1758950"/>
              <a:gd name="connsiteX82" fmla="*/ 5549900 w 6124538"/>
              <a:gd name="connsiteY82" fmla="*/ 1733550 h 1758950"/>
              <a:gd name="connsiteX83" fmla="*/ 5530850 w 6124538"/>
              <a:gd name="connsiteY83" fmla="*/ 1746250 h 1758950"/>
              <a:gd name="connsiteX84" fmla="*/ 5505450 w 6124538"/>
              <a:gd name="connsiteY84" fmla="*/ 1758950 h 1758950"/>
              <a:gd name="connsiteX85" fmla="*/ 4451350 w 6124538"/>
              <a:gd name="connsiteY85" fmla="*/ 1752600 h 1758950"/>
              <a:gd name="connsiteX86" fmla="*/ 4375150 w 6124538"/>
              <a:gd name="connsiteY86" fmla="*/ 1733550 h 1758950"/>
              <a:gd name="connsiteX87" fmla="*/ 4178300 w 6124538"/>
              <a:gd name="connsiteY87" fmla="*/ 1701800 h 1758950"/>
              <a:gd name="connsiteX88" fmla="*/ 4044950 w 6124538"/>
              <a:gd name="connsiteY88" fmla="*/ 1682750 h 1758950"/>
              <a:gd name="connsiteX89" fmla="*/ 3898900 w 6124538"/>
              <a:gd name="connsiteY89" fmla="*/ 1657350 h 1758950"/>
              <a:gd name="connsiteX90" fmla="*/ 3619500 w 6124538"/>
              <a:gd name="connsiteY90" fmla="*/ 1644650 h 1758950"/>
              <a:gd name="connsiteX91" fmla="*/ 1352550 w 6124538"/>
              <a:gd name="connsiteY91" fmla="*/ 1638300 h 1758950"/>
              <a:gd name="connsiteX92" fmla="*/ 1270000 w 6124538"/>
              <a:gd name="connsiteY92" fmla="*/ 1625600 h 1758950"/>
              <a:gd name="connsiteX93" fmla="*/ 1231900 w 6124538"/>
              <a:gd name="connsiteY93" fmla="*/ 1612900 h 1758950"/>
              <a:gd name="connsiteX94" fmla="*/ 1187450 w 6124538"/>
              <a:gd name="connsiteY94" fmla="*/ 1606550 h 1758950"/>
              <a:gd name="connsiteX95" fmla="*/ 1168400 w 6124538"/>
              <a:gd name="connsiteY95" fmla="*/ 1593850 h 1758950"/>
              <a:gd name="connsiteX96" fmla="*/ 1111250 w 6124538"/>
              <a:gd name="connsiteY96" fmla="*/ 1581150 h 1758950"/>
              <a:gd name="connsiteX97" fmla="*/ 1079500 w 6124538"/>
              <a:gd name="connsiteY97" fmla="*/ 1574800 h 1758950"/>
              <a:gd name="connsiteX98" fmla="*/ 1060450 w 6124538"/>
              <a:gd name="connsiteY98" fmla="*/ 1562100 h 1758950"/>
              <a:gd name="connsiteX99" fmla="*/ 1016000 w 6124538"/>
              <a:gd name="connsiteY99" fmla="*/ 1543050 h 1758950"/>
              <a:gd name="connsiteX100" fmla="*/ 958850 w 6124538"/>
              <a:gd name="connsiteY100" fmla="*/ 1530350 h 1758950"/>
              <a:gd name="connsiteX101" fmla="*/ 920750 w 6124538"/>
              <a:gd name="connsiteY101" fmla="*/ 1517650 h 1758950"/>
              <a:gd name="connsiteX102" fmla="*/ 889000 w 6124538"/>
              <a:gd name="connsiteY102" fmla="*/ 1498600 h 1758950"/>
              <a:gd name="connsiteX103" fmla="*/ 869950 w 6124538"/>
              <a:gd name="connsiteY103" fmla="*/ 1479550 h 1758950"/>
              <a:gd name="connsiteX104" fmla="*/ 850900 w 6124538"/>
              <a:gd name="connsiteY104" fmla="*/ 1473200 h 1758950"/>
              <a:gd name="connsiteX105" fmla="*/ 806450 w 6124538"/>
              <a:gd name="connsiteY105" fmla="*/ 1447800 h 1758950"/>
              <a:gd name="connsiteX106" fmla="*/ 762000 w 6124538"/>
              <a:gd name="connsiteY106" fmla="*/ 1416050 h 1758950"/>
              <a:gd name="connsiteX107" fmla="*/ 749300 w 6124538"/>
              <a:gd name="connsiteY107" fmla="*/ 1397000 h 1758950"/>
              <a:gd name="connsiteX108" fmla="*/ 723900 w 6124538"/>
              <a:gd name="connsiteY108" fmla="*/ 1384300 h 1758950"/>
              <a:gd name="connsiteX109" fmla="*/ 704850 w 6124538"/>
              <a:gd name="connsiteY109" fmla="*/ 1371600 h 1758950"/>
              <a:gd name="connsiteX110" fmla="*/ 679450 w 6124538"/>
              <a:gd name="connsiteY110" fmla="*/ 1352550 h 1758950"/>
              <a:gd name="connsiteX111" fmla="*/ 641350 w 6124538"/>
              <a:gd name="connsiteY111" fmla="*/ 1320800 h 1758950"/>
              <a:gd name="connsiteX112" fmla="*/ 615950 w 6124538"/>
              <a:gd name="connsiteY112" fmla="*/ 1308100 h 1758950"/>
              <a:gd name="connsiteX113" fmla="*/ 546100 w 6124538"/>
              <a:gd name="connsiteY113" fmla="*/ 1270000 h 1758950"/>
              <a:gd name="connsiteX114" fmla="*/ 514350 w 6124538"/>
              <a:gd name="connsiteY114" fmla="*/ 1238250 h 1758950"/>
              <a:gd name="connsiteX115" fmla="*/ 482600 w 6124538"/>
              <a:gd name="connsiteY115" fmla="*/ 1200150 h 1758950"/>
              <a:gd name="connsiteX116" fmla="*/ 444500 w 6124538"/>
              <a:gd name="connsiteY116" fmla="*/ 1168400 h 1758950"/>
              <a:gd name="connsiteX117" fmla="*/ 425450 w 6124538"/>
              <a:gd name="connsiteY117" fmla="*/ 1143000 h 1758950"/>
              <a:gd name="connsiteX118" fmla="*/ 387350 w 6124538"/>
              <a:gd name="connsiteY118" fmla="*/ 1123950 h 1758950"/>
              <a:gd name="connsiteX119" fmla="*/ 368300 w 6124538"/>
              <a:gd name="connsiteY119" fmla="*/ 1098550 h 1758950"/>
              <a:gd name="connsiteX120" fmla="*/ 349250 w 6124538"/>
              <a:gd name="connsiteY120" fmla="*/ 1079500 h 1758950"/>
              <a:gd name="connsiteX121" fmla="*/ 336550 w 6124538"/>
              <a:gd name="connsiteY121" fmla="*/ 1054100 h 1758950"/>
              <a:gd name="connsiteX122" fmla="*/ 311150 w 6124538"/>
              <a:gd name="connsiteY122" fmla="*/ 1047750 h 1758950"/>
              <a:gd name="connsiteX123" fmla="*/ 285750 w 6124538"/>
              <a:gd name="connsiteY123" fmla="*/ 1003300 h 1758950"/>
              <a:gd name="connsiteX124" fmla="*/ 266700 w 6124538"/>
              <a:gd name="connsiteY124" fmla="*/ 984250 h 1758950"/>
              <a:gd name="connsiteX125" fmla="*/ 254000 w 6124538"/>
              <a:gd name="connsiteY125" fmla="*/ 965200 h 1758950"/>
              <a:gd name="connsiteX126" fmla="*/ 171450 w 6124538"/>
              <a:gd name="connsiteY126" fmla="*/ 901700 h 1758950"/>
              <a:gd name="connsiteX127" fmla="*/ 158750 w 6124538"/>
              <a:gd name="connsiteY127" fmla="*/ 882650 h 1758950"/>
              <a:gd name="connsiteX128" fmla="*/ 127000 w 6124538"/>
              <a:gd name="connsiteY128" fmla="*/ 850900 h 1758950"/>
              <a:gd name="connsiteX129" fmla="*/ 101600 w 6124538"/>
              <a:gd name="connsiteY129" fmla="*/ 800100 h 1758950"/>
              <a:gd name="connsiteX130" fmla="*/ 88900 w 6124538"/>
              <a:gd name="connsiteY130" fmla="*/ 742950 h 1758950"/>
              <a:gd name="connsiteX131" fmla="*/ 76200 w 6124538"/>
              <a:gd name="connsiteY131" fmla="*/ 723900 h 1758950"/>
              <a:gd name="connsiteX132" fmla="*/ 50800 w 6124538"/>
              <a:gd name="connsiteY132" fmla="*/ 673100 h 1758950"/>
              <a:gd name="connsiteX133" fmla="*/ 31750 w 6124538"/>
              <a:gd name="connsiteY133" fmla="*/ 635000 h 1758950"/>
              <a:gd name="connsiteX134" fmla="*/ 12700 w 6124538"/>
              <a:gd name="connsiteY134" fmla="*/ 514350 h 1758950"/>
              <a:gd name="connsiteX135" fmla="*/ 0 w 6124538"/>
              <a:gd name="connsiteY135" fmla="*/ 488950 h 1758950"/>
              <a:gd name="connsiteX136" fmla="*/ 6350 w 6124538"/>
              <a:gd name="connsiteY136" fmla="*/ 146050 h 1758950"/>
              <a:gd name="connsiteX137" fmla="*/ 25400 w 6124538"/>
              <a:gd name="connsiteY137" fmla="*/ 127000 h 1758950"/>
              <a:gd name="connsiteX138" fmla="*/ 76200 w 6124538"/>
              <a:gd name="connsiteY138" fmla="*/ 88900 h 1758950"/>
              <a:gd name="connsiteX139" fmla="*/ 101600 w 6124538"/>
              <a:gd name="connsiteY139" fmla="*/ 82550 h 1758950"/>
              <a:gd name="connsiteX140" fmla="*/ 120650 w 6124538"/>
              <a:gd name="connsiteY140" fmla="*/ 69850 h 1758950"/>
              <a:gd name="connsiteX141" fmla="*/ 146050 w 6124538"/>
              <a:gd name="connsiteY141" fmla="*/ 25400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6124538" h="1758950">
                <a:moveTo>
                  <a:pt x="146050" y="25400"/>
                </a:moveTo>
                <a:cubicBezTo>
                  <a:pt x="427567" y="16933"/>
                  <a:pt x="1255212" y="25078"/>
                  <a:pt x="1809750" y="19050"/>
                </a:cubicBezTo>
                <a:cubicBezTo>
                  <a:pt x="1853453" y="18575"/>
                  <a:pt x="1885306" y="9686"/>
                  <a:pt x="1924050" y="0"/>
                </a:cubicBezTo>
                <a:lnTo>
                  <a:pt x="2990850" y="6350"/>
                </a:lnTo>
                <a:cubicBezTo>
                  <a:pt x="3022669" y="6698"/>
                  <a:pt x="3054712" y="7469"/>
                  <a:pt x="3086100" y="12700"/>
                </a:cubicBezTo>
                <a:cubicBezTo>
                  <a:pt x="3093628" y="13955"/>
                  <a:pt x="3097631" y="24092"/>
                  <a:pt x="3105150" y="25400"/>
                </a:cubicBezTo>
                <a:cubicBezTo>
                  <a:pt x="3141901" y="31791"/>
                  <a:pt x="3266087" y="40711"/>
                  <a:pt x="3314700" y="44450"/>
                </a:cubicBezTo>
                <a:cubicBezTo>
                  <a:pt x="3468650" y="82938"/>
                  <a:pt x="3313047" y="46078"/>
                  <a:pt x="3733800" y="57150"/>
                </a:cubicBezTo>
                <a:cubicBezTo>
                  <a:pt x="3763499" y="57932"/>
                  <a:pt x="3793054" y="61567"/>
                  <a:pt x="3822700" y="63500"/>
                </a:cubicBezTo>
                <a:lnTo>
                  <a:pt x="4025900" y="76200"/>
                </a:lnTo>
                <a:cubicBezTo>
                  <a:pt x="4062412" y="88371"/>
                  <a:pt x="4031027" y="79171"/>
                  <a:pt x="4089400" y="88900"/>
                </a:cubicBezTo>
                <a:cubicBezTo>
                  <a:pt x="4168314" y="102052"/>
                  <a:pt x="4058566" y="88992"/>
                  <a:pt x="4184650" y="101600"/>
                </a:cubicBezTo>
                <a:cubicBezTo>
                  <a:pt x="4193117" y="103717"/>
                  <a:pt x="4201410" y="106716"/>
                  <a:pt x="4210050" y="107950"/>
                </a:cubicBezTo>
                <a:cubicBezTo>
                  <a:pt x="4231108" y="110958"/>
                  <a:pt x="4252750" y="109843"/>
                  <a:pt x="4273550" y="114300"/>
                </a:cubicBezTo>
                <a:cubicBezTo>
                  <a:pt x="4282806" y="116283"/>
                  <a:pt x="4290087" y="123676"/>
                  <a:pt x="4298950" y="127000"/>
                </a:cubicBezTo>
                <a:cubicBezTo>
                  <a:pt x="4309199" y="130843"/>
                  <a:pt x="4347479" y="137976"/>
                  <a:pt x="4356100" y="139700"/>
                </a:cubicBezTo>
                <a:cubicBezTo>
                  <a:pt x="4362450" y="143933"/>
                  <a:pt x="4368004" y="149720"/>
                  <a:pt x="4375150" y="152400"/>
                </a:cubicBezTo>
                <a:cubicBezTo>
                  <a:pt x="4385256" y="156190"/>
                  <a:pt x="4396281" y="156819"/>
                  <a:pt x="4406900" y="158750"/>
                </a:cubicBezTo>
                <a:cubicBezTo>
                  <a:pt x="4423484" y="161765"/>
                  <a:pt x="4452929" y="165210"/>
                  <a:pt x="4470400" y="171450"/>
                </a:cubicBezTo>
                <a:cubicBezTo>
                  <a:pt x="4491869" y="179118"/>
                  <a:pt x="4512273" y="189641"/>
                  <a:pt x="4533900" y="196850"/>
                </a:cubicBezTo>
                <a:cubicBezTo>
                  <a:pt x="4540250" y="198967"/>
                  <a:pt x="4546456" y="201577"/>
                  <a:pt x="4552950" y="203200"/>
                </a:cubicBezTo>
                <a:cubicBezTo>
                  <a:pt x="4605328" y="216294"/>
                  <a:pt x="4564470" y="202863"/>
                  <a:pt x="4610100" y="215900"/>
                </a:cubicBezTo>
                <a:cubicBezTo>
                  <a:pt x="4616536" y="217739"/>
                  <a:pt x="4622656" y="220627"/>
                  <a:pt x="4629150" y="222250"/>
                </a:cubicBezTo>
                <a:cubicBezTo>
                  <a:pt x="4639621" y="224868"/>
                  <a:pt x="4650429" y="225982"/>
                  <a:pt x="4660900" y="228600"/>
                </a:cubicBezTo>
                <a:cubicBezTo>
                  <a:pt x="4685578" y="234770"/>
                  <a:pt x="4682566" y="238910"/>
                  <a:pt x="4711700" y="247650"/>
                </a:cubicBezTo>
                <a:cubicBezTo>
                  <a:pt x="4722038" y="250751"/>
                  <a:pt x="4732867" y="251883"/>
                  <a:pt x="4743450" y="254000"/>
                </a:cubicBezTo>
                <a:cubicBezTo>
                  <a:pt x="4749800" y="258233"/>
                  <a:pt x="4755354" y="264020"/>
                  <a:pt x="4762500" y="266700"/>
                </a:cubicBezTo>
                <a:cubicBezTo>
                  <a:pt x="4774472" y="271190"/>
                  <a:pt x="4831345" y="278174"/>
                  <a:pt x="4838700" y="279400"/>
                </a:cubicBezTo>
                <a:cubicBezTo>
                  <a:pt x="4925971" y="293945"/>
                  <a:pt x="4798413" y="276745"/>
                  <a:pt x="4921250" y="292100"/>
                </a:cubicBezTo>
                <a:cubicBezTo>
                  <a:pt x="4962262" y="312606"/>
                  <a:pt x="4937467" y="302504"/>
                  <a:pt x="4997450" y="317500"/>
                </a:cubicBezTo>
                <a:lnTo>
                  <a:pt x="5022850" y="323850"/>
                </a:lnTo>
                <a:cubicBezTo>
                  <a:pt x="5031317" y="325967"/>
                  <a:pt x="5039540" y="329656"/>
                  <a:pt x="5048250" y="330200"/>
                </a:cubicBezTo>
                <a:lnTo>
                  <a:pt x="5149850" y="336550"/>
                </a:lnTo>
                <a:cubicBezTo>
                  <a:pt x="5156200" y="338667"/>
                  <a:pt x="5162265" y="342015"/>
                  <a:pt x="5168900" y="342900"/>
                </a:cubicBezTo>
                <a:cubicBezTo>
                  <a:pt x="5200060" y="347055"/>
                  <a:pt x="5263129" y="345564"/>
                  <a:pt x="5295900" y="361950"/>
                </a:cubicBezTo>
                <a:cubicBezTo>
                  <a:pt x="5304367" y="366183"/>
                  <a:pt x="5313025" y="370053"/>
                  <a:pt x="5321300" y="374650"/>
                </a:cubicBezTo>
                <a:cubicBezTo>
                  <a:pt x="5332089" y="380644"/>
                  <a:pt x="5341591" y="389116"/>
                  <a:pt x="5353050" y="393700"/>
                </a:cubicBezTo>
                <a:cubicBezTo>
                  <a:pt x="5359389" y="396236"/>
                  <a:pt x="5419528" y="405838"/>
                  <a:pt x="5422900" y="406400"/>
                </a:cubicBezTo>
                <a:cubicBezTo>
                  <a:pt x="5475367" y="437880"/>
                  <a:pt x="5435734" y="420098"/>
                  <a:pt x="5511800" y="431800"/>
                </a:cubicBezTo>
                <a:cubicBezTo>
                  <a:pt x="5565524" y="440065"/>
                  <a:pt x="5508633" y="434660"/>
                  <a:pt x="5562600" y="450850"/>
                </a:cubicBezTo>
                <a:cubicBezTo>
                  <a:pt x="5574932" y="454550"/>
                  <a:pt x="5588075" y="454675"/>
                  <a:pt x="5600700" y="457200"/>
                </a:cubicBezTo>
                <a:cubicBezTo>
                  <a:pt x="5609258" y="458912"/>
                  <a:pt x="5617633" y="461433"/>
                  <a:pt x="5626100" y="463550"/>
                </a:cubicBezTo>
                <a:cubicBezTo>
                  <a:pt x="5665227" y="489635"/>
                  <a:pt x="5621973" y="464291"/>
                  <a:pt x="5676900" y="482600"/>
                </a:cubicBezTo>
                <a:cubicBezTo>
                  <a:pt x="5685880" y="485593"/>
                  <a:pt x="5693437" y="491976"/>
                  <a:pt x="5702300" y="495300"/>
                </a:cubicBezTo>
                <a:cubicBezTo>
                  <a:pt x="5710472" y="498364"/>
                  <a:pt x="5719644" y="498293"/>
                  <a:pt x="5727700" y="501650"/>
                </a:cubicBezTo>
                <a:cubicBezTo>
                  <a:pt x="5745176" y="508932"/>
                  <a:pt x="5760539" y="521063"/>
                  <a:pt x="5778500" y="527050"/>
                </a:cubicBezTo>
                <a:cubicBezTo>
                  <a:pt x="5784850" y="529167"/>
                  <a:pt x="5791398" y="530763"/>
                  <a:pt x="5797550" y="533400"/>
                </a:cubicBezTo>
                <a:cubicBezTo>
                  <a:pt x="5806251" y="537129"/>
                  <a:pt x="5814087" y="542776"/>
                  <a:pt x="5822950" y="546100"/>
                </a:cubicBezTo>
                <a:cubicBezTo>
                  <a:pt x="5831122" y="549164"/>
                  <a:pt x="5839959" y="550052"/>
                  <a:pt x="5848350" y="552450"/>
                </a:cubicBezTo>
                <a:cubicBezTo>
                  <a:pt x="5854786" y="554289"/>
                  <a:pt x="5861050" y="556683"/>
                  <a:pt x="5867400" y="558800"/>
                </a:cubicBezTo>
                <a:cubicBezTo>
                  <a:pt x="5871633" y="565150"/>
                  <a:pt x="5874141" y="573082"/>
                  <a:pt x="5880100" y="577850"/>
                </a:cubicBezTo>
                <a:cubicBezTo>
                  <a:pt x="5885327" y="582031"/>
                  <a:pt x="5893073" y="581395"/>
                  <a:pt x="5899150" y="584200"/>
                </a:cubicBezTo>
                <a:cubicBezTo>
                  <a:pt x="5920637" y="594117"/>
                  <a:pt x="5941483" y="605367"/>
                  <a:pt x="5962650" y="615950"/>
                </a:cubicBezTo>
                <a:lnTo>
                  <a:pt x="5962650" y="615950"/>
                </a:lnTo>
                <a:cubicBezTo>
                  <a:pt x="5971117" y="624417"/>
                  <a:pt x="5978471" y="634166"/>
                  <a:pt x="5988050" y="641350"/>
                </a:cubicBezTo>
                <a:cubicBezTo>
                  <a:pt x="5995623" y="647030"/>
                  <a:pt x="6006058" y="648137"/>
                  <a:pt x="6013450" y="654050"/>
                </a:cubicBezTo>
                <a:cubicBezTo>
                  <a:pt x="6027475" y="665270"/>
                  <a:pt x="6036606" y="682187"/>
                  <a:pt x="6051550" y="692150"/>
                </a:cubicBezTo>
                <a:cubicBezTo>
                  <a:pt x="6079406" y="710721"/>
                  <a:pt x="6066021" y="698745"/>
                  <a:pt x="6089650" y="730250"/>
                </a:cubicBezTo>
                <a:cubicBezTo>
                  <a:pt x="6093275" y="748377"/>
                  <a:pt x="6096969" y="769465"/>
                  <a:pt x="6102350" y="787400"/>
                </a:cubicBezTo>
                <a:cubicBezTo>
                  <a:pt x="6106197" y="800222"/>
                  <a:pt x="6115050" y="825500"/>
                  <a:pt x="6115050" y="825500"/>
                </a:cubicBezTo>
                <a:cubicBezTo>
                  <a:pt x="6110974" y="1000779"/>
                  <a:pt x="6149156" y="1028270"/>
                  <a:pt x="6096000" y="1123950"/>
                </a:cubicBezTo>
                <a:cubicBezTo>
                  <a:pt x="6090006" y="1134739"/>
                  <a:pt x="6083796" y="1145431"/>
                  <a:pt x="6076950" y="1155700"/>
                </a:cubicBezTo>
                <a:cubicBezTo>
                  <a:pt x="6071079" y="1164506"/>
                  <a:pt x="6063771" y="1172294"/>
                  <a:pt x="6057900" y="1181100"/>
                </a:cubicBezTo>
                <a:cubicBezTo>
                  <a:pt x="6030328" y="1222458"/>
                  <a:pt x="6051961" y="1204109"/>
                  <a:pt x="6019800" y="1225550"/>
                </a:cubicBezTo>
                <a:cubicBezTo>
                  <a:pt x="6013450" y="1236133"/>
                  <a:pt x="6007596" y="1247031"/>
                  <a:pt x="6000750" y="1257300"/>
                </a:cubicBezTo>
                <a:cubicBezTo>
                  <a:pt x="5994879" y="1266106"/>
                  <a:pt x="5987309" y="1273725"/>
                  <a:pt x="5981700" y="1282700"/>
                </a:cubicBezTo>
                <a:cubicBezTo>
                  <a:pt x="5976683" y="1290727"/>
                  <a:pt x="5974680" y="1300527"/>
                  <a:pt x="5969000" y="1308100"/>
                </a:cubicBezTo>
                <a:cubicBezTo>
                  <a:pt x="5961816" y="1317679"/>
                  <a:pt x="5951392" y="1324409"/>
                  <a:pt x="5943600" y="1333500"/>
                </a:cubicBezTo>
                <a:cubicBezTo>
                  <a:pt x="5938633" y="1339294"/>
                  <a:pt x="5934313" y="1345724"/>
                  <a:pt x="5930900" y="1352550"/>
                </a:cubicBezTo>
                <a:cubicBezTo>
                  <a:pt x="5927907" y="1358537"/>
                  <a:pt x="5928835" y="1366458"/>
                  <a:pt x="5924550" y="1371600"/>
                </a:cubicBezTo>
                <a:cubicBezTo>
                  <a:pt x="5917775" y="1379730"/>
                  <a:pt x="5907185" y="1383762"/>
                  <a:pt x="5899150" y="1390650"/>
                </a:cubicBezTo>
                <a:cubicBezTo>
                  <a:pt x="5875602" y="1410834"/>
                  <a:pt x="5883765" y="1411795"/>
                  <a:pt x="5854700" y="1428750"/>
                </a:cubicBezTo>
                <a:cubicBezTo>
                  <a:pt x="5838347" y="1438289"/>
                  <a:pt x="5820833" y="1445683"/>
                  <a:pt x="5803900" y="1454150"/>
                </a:cubicBezTo>
                <a:cubicBezTo>
                  <a:pt x="5795433" y="1458383"/>
                  <a:pt x="5785193" y="1460157"/>
                  <a:pt x="5778500" y="1466850"/>
                </a:cubicBezTo>
                <a:cubicBezTo>
                  <a:pt x="5754054" y="1491296"/>
                  <a:pt x="5766922" y="1480919"/>
                  <a:pt x="5740400" y="1498600"/>
                </a:cubicBezTo>
                <a:cubicBezTo>
                  <a:pt x="5704004" y="1553195"/>
                  <a:pt x="5747640" y="1484120"/>
                  <a:pt x="5721350" y="1536700"/>
                </a:cubicBezTo>
                <a:cubicBezTo>
                  <a:pt x="5717937" y="1543526"/>
                  <a:pt x="5712883" y="1549400"/>
                  <a:pt x="5708650" y="1555750"/>
                </a:cubicBezTo>
                <a:cubicBezTo>
                  <a:pt x="5699220" y="1593471"/>
                  <a:pt x="5708159" y="1571677"/>
                  <a:pt x="5683250" y="1606550"/>
                </a:cubicBezTo>
                <a:cubicBezTo>
                  <a:pt x="5678814" y="1612760"/>
                  <a:pt x="5674986" y="1619390"/>
                  <a:pt x="5670550" y="1625600"/>
                </a:cubicBezTo>
                <a:cubicBezTo>
                  <a:pt x="5658184" y="1642912"/>
                  <a:pt x="5648740" y="1656475"/>
                  <a:pt x="5632450" y="1670050"/>
                </a:cubicBezTo>
                <a:cubicBezTo>
                  <a:pt x="5626587" y="1674936"/>
                  <a:pt x="5619750" y="1678517"/>
                  <a:pt x="5613400" y="1682750"/>
                </a:cubicBezTo>
                <a:cubicBezTo>
                  <a:pt x="5602471" y="1699144"/>
                  <a:pt x="5592898" y="1716201"/>
                  <a:pt x="5575300" y="1727200"/>
                </a:cubicBezTo>
                <a:cubicBezTo>
                  <a:pt x="5567899" y="1731825"/>
                  <a:pt x="5558367" y="1731433"/>
                  <a:pt x="5549900" y="1733550"/>
                </a:cubicBezTo>
                <a:cubicBezTo>
                  <a:pt x="5543550" y="1737783"/>
                  <a:pt x="5537476" y="1742464"/>
                  <a:pt x="5530850" y="1746250"/>
                </a:cubicBezTo>
                <a:cubicBezTo>
                  <a:pt x="5522631" y="1750946"/>
                  <a:pt x="5514916" y="1758894"/>
                  <a:pt x="5505450" y="1758950"/>
                </a:cubicBezTo>
                <a:lnTo>
                  <a:pt x="4451350" y="1752600"/>
                </a:lnTo>
                <a:cubicBezTo>
                  <a:pt x="4425950" y="1746250"/>
                  <a:pt x="4400890" y="1738339"/>
                  <a:pt x="4375150" y="1733550"/>
                </a:cubicBezTo>
                <a:cubicBezTo>
                  <a:pt x="4309807" y="1721393"/>
                  <a:pt x="4242207" y="1720059"/>
                  <a:pt x="4178300" y="1701800"/>
                </a:cubicBezTo>
                <a:cubicBezTo>
                  <a:pt x="4105284" y="1680938"/>
                  <a:pt x="4149220" y="1690198"/>
                  <a:pt x="4044950" y="1682750"/>
                </a:cubicBezTo>
                <a:cubicBezTo>
                  <a:pt x="4006062" y="1674972"/>
                  <a:pt x="3935832" y="1659942"/>
                  <a:pt x="3898900" y="1657350"/>
                </a:cubicBezTo>
                <a:cubicBezTo>
                  <a:pt x="3805899" y="1650824"/>
                  <a:pt x="3712727" y="1645347"/>
                  <a:pt x="3619500" y="1644650"/>
                </a:cubicBezTo>
                <a:lnTo>
                  <a:pt x="1352550" y="1638300"/>
                </a:lnTo>
                <a:cubicBezTo>
                  <a:pt x="1325033" y="1634067"/>
                  <a:pt x="1297243" y="1631335"/>
                  <a:pt x="1270000" y="1625600"/>
                </a:cubicBezTo>
                <a:cubicBezTo>
                  <a:pt x="1256900" y="1622842"/>
                  <a:pt x="1245152" y="1614793"/>
                  <a:pt x="1231900" y="1612900"/>
                </a:cubicBezTo>
                <a:lnTo>
                  <a:pt x="1187450" y="1606550"/>
                </a:lnTo>
                <a:cubicBezTo>
                  <a:pt x="1181100" y="1602317"/>
                  <a:pt x="1175226" y="1597263"/>
                  <a:pt x="1168400" y="1593850"/>
                </a:cubicBezTo>
                <a:cubicBezTo>
                  <a:pt x="1152406" y="1585853"/>
                  <a:pt x="1126580" y="1583937"/>
                  <a:pt x="1111250" y="1581150"/>
                </a:cubicBezTo>
                <a:cubicBezTo>
                  <a:pt x="1100631" y="1579219"/>
                  <a:pt x="1090083" y="1576917"/>
                  <a:pt x="1079500" y="1574800"/>
                </a:cubicBezTo>
                <a:cubicBezTo>
                  <a:pt x="1073150" y="1570567"/>
                  <a:pt x="1067076" y="1565886"/>
                  <a:pt x="1060450" y="1562100"/>
                </a:cubicBezTo>
                <a:cubicBezTo>
                  <a:pt x="1046315" y="1554023"/>
                  <a:pt x="1031831" y="1547008"/>
                  <a:pt x="1016000" y="1543050"/>
                </a:cubicBezTo>
                <a:cubicBezTo>
                  <a:pt x="979746" y="1533986"/>
                  <a:pt x="991443" y="1540128"/>
                  <a:pt x="958850" y="1530350"/>
                </a:cubicBezTo>
                <a:cubicBezTo>
                  <a:pt x="946028" y="1526503"/>
                  <a:pt x="932229" y="1524538"/>
                  <a:pt x="920750" y="1517650"/>
                </a:cubicBezTo>
                <a:cubicBezTo>
                  <a:pt x="910167" y="1511300"/>
                  <a:pt x="898874" y="1506005"/>
                  <a:pt x="889000" y="1498600"/>
                </a:cubicBezTo>
                <a:cubicBezTo>
                  <a:pt x="881816" y="1493212"/>
                  <a:pt x="877422" y="1484531"/>
                  <a:pt x="869950" y="1479550"/>
                </a:cubicBezTo>
                <a:cubicBezTo>
                  <a:pt x="864381" y="1475837"/>
                  <a:pt x="857052" y="1475837"/>
                  <a:pt x="850900" y="1473200"/>
                </a:cubicBezTo>
                <a:cubicBezTo>
                  <a:pt x="828342" y="1463532"/>
                  <a:pt x="825582" y="1460555"/>
                  <a:pt x="806450" y="1447800"/>
                </a:cubicBezTo>
                <a:cubicBezTo>
                  <a:pt x="777026" y="1403665"/>
                  <a:pt x="816370" y="1454886"/>
                  <a:pt x="762000" y="1416050"/>
                </a:cubicBezTo>
                <a:cubicBezTo>
                  <a:pt x="755790" y="1411614"/>
                  <a:pt x="755163" y="1401886"/>
                  <a:pt x="749300" y="1397000"/>
                </a:cubicBezTo>
                <a:cubicBezTo>
                  <a:pt x="742028" y="1390940"/>
                  <a:pt x="732119" y="1388996"/>
                  <a:pt x="723900" y="1384300"/>
                </a:cubicBezTo>
                <a:cubicBezTo>
                  <a:pt x="717274" y="1380514"/>
                  <a:pt x="711060" y="1376036"/>
                  <a:pt x="704850" y="1371600"/>
                </a:cubicBezTo>
                <a:cubicBezTo>
                  <a:pt x="696238" y="1365449"/>
                  <a:pt x="687714" y="1359161"/>
                  <a:pt x="679450" y="1352550"/>
                </a:cubicBezTo>
                <a:cubicBezTo>
                  <a:pt x="666541" y="1342223"/>
                  <a:pt x="654893" y="1330280"/>
                  <a:pt x="641350" y="1320800"/>
                </a:cubicBezTo>
                <a:cubicBezTo>
                  <a:pt x="633595" y="1315372"/>
                  <a:pt x="624067" y="1312970"/>
                  <a:pt x="615950" y="1308100"/>
                </a:cubicBezTo>
                <a:cubicBezTo>
                  <a:pt x="552504" y="1270033"/>
                  <a:pt x="603867" y="1293107"/>
                  <a:pt x="546100" y="1270000"/>
                </a:cubicBezTo>
                <a:cubicBezTo>
                  <a:pt x="535517" y="1259417"/>
                  <a:pt x="524206" y="1249514"/>
                  <a:pt x="514350" y="1238250"/>
                </a:cubicBezTo>
                <a:cubicBezTo>
                  <a:pt x="487454" y="1207512"/>
                  <a:pt x="517889" y="1229558"/>
                  <a:pt x="482600" y="1200150"/>
                </a:cubicBezTo>
                <a:cubicBezTo>
                  <a:pt x="453205" y="1175654"/>
                  <a:pt x="472327" y="1200865"/>
                  <a:pt x="444500" y="1168400"/>
                </a:cubicBezTo>
                <a:cubicBezTo>
                  <a:pt x="437612" y="1160365"/>
                  <a:pt x="432934" y="1150484"/>
                  <a:pt x="425450" y="1143000"/>
                </a:cubicBezTo>
                <a:cubicBezTo>
                  <a:pt x="413140" y="1130690"/>
                  <a:pt x="402844" y="1129115"/>
                  <a:pt x="387350" y="1123950"/>
                </a:cubicBezTo>
                <a:cubicBezTo>
                  <a:pt x="381000" y="1115483"/>
                  <a:pt x="375188" y="1106585"/>
                  <a:pt x="368300" y="1098550"/>
                </a:cubicBezTo>
                <a:cubicBezTo>
                  <a:pt x="362456" y="1091732"/>
                  <a:pt x="354470" y="1086808"/>
                  <a:pt x="349250" y="1079500"/>
                </a:cubicBezTo>
                <a:cubicBezTo>
                  <a:pt x="343748" y="1071797"/>
                  <a:pt x="343822" y="1060160"/>
                  <a:pt x="336550" y="1054100"/>
                </a:cubicBezTo>
                <a:cubicBezTo>
                  <a:pt x="329846" y="1048513"/>
                  <a:pt x="319617" y="1049867"/>
                  <a:pt x="311150" y="1047750"/>
                </a:cubicBezTo>
                <a:cubicBezTo>
                  <a:pt x="303386" y="1032223"/>
                  <a:pt x="296969" y="1016763"/>
                  <a:pt x="285750" y="1003300"/>
                </a:cubicBezTo>
                <a:cubicBezTo>
                  <a:pt x="280001" y="996401"/>
                  <a:pt x="272449" y="991149"/>
                  <a:pt x="266700" y="984250"/>
                </a:cubicBezTo>
                <a:cubicBezTo>
                  <a:pt x="261814" y="978387"/>
                  <a:pt x="259626" y="970357"/>
                  <a:pt x="254000" y="965200"/>
                </a:cubicBezTo>
                <a:cubicBezTo>
                  <a:pt x="216955" y="931242"/>
                  <a:pt x="203928" y="923352"/>
                  <a:pt x="171450" y="901700"/>
                </a:cubicBezTo>
                <a:cubicBezTo>
                  <a:pt x="167217" y="895350"/>
                  <a:pt x="164146" y="888046"/>
                  <a:pt x="158750" y="882650"/>
                </a:cubicBezTo>
                <a:cubicBezTo>
                  <a:pt x="129963" y="853863"/>
                  <a:pt x="147320" y="888153"/>
                  <a:pt x="127000" y="850900"/>
                </a:cubicBezTo>
                <a:cubicBezTo>
                  <a:pt x="117934" y="834280"/>
                  <a:pt x="101600" y="800100"/>
                  <a:pt x="101600" y="800100"/>
                </a:cubicBezTo>
                <a:cubicBezTo>
                  <a:pt x="99161" y="785467"/>
                  <a:pt x="96716" y="758582"/>
                  <a:pt x="88900" y="742950"/>
                </a:cubicBezTo>
                <a:cubicBezTo>
                  <a:pt x="85487" y="736124"/>
                  <a:pt x="79854" y="730600"/>
                  <a:pt x="76200" y="723900"/>
                </a:cubicBezTo>
                <a:cubicBezTo>
                  <a:pt x="67134" y="707280"/>
                  <a:pt x="61302" y="688852"/>
                  <a:pt x="50800" y="673100"/>
                </a:cubicBezTo>
                <a:cubicBezTo>
                  <a:pt x="34387" y="648481"/>
                  <a:pt x="40513" y="661290"/>
                  <a:pt x="31750" y="635000"/>
                </a:cubicBezTo>
                <a:cubicBezTo>
                  <a:pt x="27633" y="606181"/>
                  <a:pt x="17754" y="534564"/>
                  <a:pt x="12700" y="514350"/>
                </a:cubicBezTo>
                <a:cubicBezTo>
                  <a:pt x="10404" y="505167"/>
                  <a:pt x="4233" y="497417"/>
                  <a:pt x="0" y="488950"/>
                </a:cubicBezTo>
                <a:cubicBezTo>
                  <a:pt x="2117" y="374650"/>
                  <a:pt x="-1653" y="260089"/>
                  <a:pt x="6350" y="146050"/>
                </a:cubicBezTo>
                <a:cubicBezTo>
                  <a:pt x="6979" y="137092"/>
                  <a:pt x="18642" y="132914"/>
                  <a:pt x="25400" y="127000"/>
                </a:cubicBezTo>
                <a:cubicBezTo>
                  <a:pt x="28050" y="124681"/>
                  <a:pt x="65615" y="93437"/>
                  <a:pt x="76200" y="88900"/>
                </a:cubicBezTo>
                <a:cubicBezTo>
                  <a:pt x="84222" y="85462"/>
                  <a:pt x="93133" y="84667"/>
                  <a:pt x="101600" y="82550"/>
                </a:cubicBezTo>
                <a:cubicBezTo>
                  <a:pt x="107950" y="78317"/>
                  <a:pt x="113824" y="73263"/>
                  <a:pt x="120650" y="69850"/>
                </a:cubicBezTo>
                <a:cubicBezTo>
                  <a:pt x="126637" y="66857"/>
                  <a:pt x="-135467" y="33867"/>
                  <a:pt x="146050" y="25400"/>
                </a:cubicBezTo>
                <a:close/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C82243A-DEC7-4A8C-A3EC-07CC7AEEABEF}"/>
              </a:ext>
            </a:extLst>
          </p:cNvPr>
          <p:cNvCxnSpPr>
            <a:cxnSpLocks/>
          </p:cNvCxnSpPr>
          <p:nvPr/>
        </p:nvCxnSpPr>
        <p:spPr bwMode="auto">
          <a:xfrm flipH="1">
            <a:off x="6921661" y="3098046"/>
            <a:ext cx="289689" cy="12352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2" name="TextBox 5">
            <a:extLst>
              <a:ext uri="{FF2B5EF4-FFF2-40B4-BE49-F238E27FC236}">
                <a16:creationId xmlns:a16="http://schemas.microsoft.com/office/drawing/2014/main" id="{6C04F18D-797E-4ADA-9A02-99FD9624C743}"/>
              </a:ext>
            </a:extLst>
          </p:cNvPr>
          <p:cNvSpPr txBox="1"/>
          <p:nvPr/>
        </p:nvSpPr>
        <p:spPr>
          <a:xfrm>
            <a:off x="7066505" y="35155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优于</a:t>
            </a:r>
          </a:p>
        </p:txBody>
      </p:sp>
    </p:spTree>
    <p:extLst>
      <p:ext uri="{BB962C8B-B14F-4D97-AF65-F5344CB8AC3E}">
        <p14:creationId xmlns:p14="http://schemas.microsoft.com/office/powerpoint/2010/main" val="2924800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DC429-A76F-422F-A872-AAE4A8DB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Definition of  </a:t>
            </a:r>
            <a:r>
              <a:rPr lang="ja-JP" altLang="en-US" sz="2800" dirty="0"/>
              <a:t>“</a:t>
            </a:r>
            <a:r>
              <a:rPr lang="en-US" altLang="ja-JP" sz="2800" dirty="0"/>
              <a:t>some</a:t>
            </a:r>
            <a:r>
              <a:rPr lang="ja-JP" altLang="en-US" sz="2800" dirty="0"/>
              <a:t>”</a:t>
            </a:r>
            <a:r>
              <a:rPr lang="en-US" altLang="ja-JP" sz="2800" dirty="0"/>
              <a:t> Clause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A7F00D-DFA1-4B05-B93C-E2022B38A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some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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 </a:t>
            </a:r>
            <a:r>
              <a:rPr lang="en-US" altLang="en-US" dirty="0">
                <a:sym typeface="Symbol" panose="05050102010706020507" pitchFamily="18" charset="2"/>
              </a:rPr>
              <a:t>such that (F &lt;comp&gt;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&lt;comp&gt; can be:      </a:t>
            </a:r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2D57E1-02D4-4542-A7A1-D4024740F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C9405-7064-4A70-ADDC-913319A8DC75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5326F8-BCE4-4345-9AA9-AF42A2F0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grpSp>
        <p:nvGrpSpPr>
          <p:cNvPr id="6" name="Group 1">
            <a:extLst>
              <a:ext uri="{FF2B5EF4-FFF2-40B4-BE49-F238E27FC236}">
                <a16:creationId xmlns:a16="http://schemas.microsoft.com/office/drawing/2014/main" id="{5281DF7D-3AC6-4408-A45E-5ED09D027A9F}"/>
              </a:ext>
            </a:extLst>
          </p:cNvPr>
          <p:cNvGrpSpPr>
            <a:grpSpLocks/>
          </p:cNvGrpSpPr>
          <p:nvPr/>
        </p:nvGrpSpPr>
        <p:grpSpPr bwMode="auto">
          <a:xfrm>
            <a:off x="1512888" y="1952625"/>
            <a:ext cx="7805737" cy="4233863"/>
            <a:chOff x="809625" y="1952625"/>
            <a:chExt cx="7805738" cy="4233863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C89F589E-C4BF-4C45-A030-81A7DD2913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05025" y="1952625"/>
              <a:ext cx="457200" cy="1066800"/>
              <a:chOff x="2448" y="1296"/>
              <a:chExt cx="288" cy="960"/>
            </a:xfrm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284BE43B-9542-4EB6-8831-BA55CEE59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6" name="Rectangle 6">
                <a:extLst>
                  <a:ext uri="{FF2B5EF4-FFF2-40B4-BE49-F238E27FC236}">
                    <a16:creationId xmlns:a16="http://schemas.microsoft.com/office/drawing/2014/main" id="{A900D0E1-878B-40D9-B56D-000FD753B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27" name="Rectangle 7">
                <a:extLst>
                  <a:ext uri="{FF2B5EF4-FFF2-40B4-BE49-F238E27FC236}">
                    <a16:creationId xmlns:a16="http://schemas.microsoft.com/office/drawing/2014/main" id="{83F9C6CD-132D-4922-926F-BD1F51CEB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B82E35AE-2E48-479C-B7A1-AF6EE58381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263" y="2257425"/>
              <a:ext cx="135096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(5 &lt; </a:t>
              </a:r>
              <a:r>
                <a:rPr lang="en-US" altLang="en-US" sz="1800" b="1"/>
                <a:t>some</a:t>
              </a:r>
              <a:endParaRPr lang="en-US" altLang="en-US" sz="1800"/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9AE60CBA-29C7-4358-9D92-9A1175CA3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8425" y="2257425"/>
              <a:ext cx="914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) = true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FCE31702-2FAA-4F7E-8990-3B68D56AE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025" y="3118035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0EA8B0D-DB67-41C7-A105-DBA8901BD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025" y="3476625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F68DEE19-2E2B-499D-832E-A62602A91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025" y="39306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E4F65AAA-2022-4EF4-9B5D-FD6C8BFEA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8425" y="34163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) = false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5ACDCEC4-5879-4939-A265-8BBAA5180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025" y="42354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563D2AD5-333B-440F-88DD-7FCB8A021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025" y="47720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A92B2754-1FD2-41BA-B405-EFD94829B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5025" y="5076825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FA64B549-8011-4265-AD58-82F58D5B8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625" y="5000625"/>
              <a:ext cx="1447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(5 </a:t>
              </a:r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/>
                <a:t> </a:t>
              </a:r>
              <a:r>
                <a:rPr lang="en-US" altLang="en-US" sz="1800" b="1"/>
                <a:t>some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2B1C8EC4-0A70-44B6-902B-8DFBA58D2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8425" y="5000625"/>
              <a:ext cx="2514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) = true (since 0 </a:t>
              </a:r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800">
                  <a:sym typeface="Symbol" panose="05050102010706020507" pitchFamily="18" charset="2"/>
                </a:rPr>
                <a:t>5)</a:t>
              </a:r>
              <a:endParaRPr lang="en-US" altLang="en-US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B6501D50-20AB-461F-9643-D748CE974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8563" y="2486025"/>
              <a:ext cx="4876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(read:  5 &lt; some tuple in the relation) </a:t>
              </a:r>
            </a:p>
          </p:txBody>
        </p:sp>
        <p:sp>
          <p:nvSpPr>
            <p:cNvPr id="20" name="Text Box 20">
              <a:extLst>
                <a:ext uri="{FF2B5EF4-FFF2-40B4-BE49-F238E27FC236}">
                  <a16:creationId xmlns:a16="http://schemas.microsoft.com/office/drawing/2014/main" id="{CF2A9295-E6AB-4C24-A2CE-C379E80118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550" y="3402013"/>
              <a:ext cx="13779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(5 &lt; </a:t>
              </a:r>
              <a:r>
                <a:rPr lang="en-US" altLang="en-US" sz="1800" b="1" dirty="0"/>
                <a:t>some</a:t>
              </a:r>
              <a:endParaRPr lang="en-US" altLang="en-US" sz="1800" dirty="0"/>
            </a:p>
          </p:txBody>
        </p:sp>
        <p:sp>
          <p:nvSpPr>
            <p:cNvPr id="21" name="Text Box 21">
              <a:extLst>
                <a:ext uri="{FF2B5EF4-FFF2-40B4-BE49-F238E27FC236}">
                  <a16:creationId xmlns:a16="http://schemas.microsoft.com/office/drawing/2014/main" id="{8AECC9EC-EB3A-4137-8A89-56902AAA2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8425" y="415925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) = true</a:t>
              </a:r>
            </a:p>
          </p:txBody>
        </p:sp>
        <p:sp>
          <p:nvSpPr>
            <p:cNvPr id="22" name="Text Box 22">
              <a:extLst>
                <a:ext uri="{FF2B5EF4-FFF2-40B4-BE49-F238E27FC236}">
                  <a16:creationId xmlns:a16="http://schemas.microsoft.com/office/drawing/2014/main" id="{03BB3D79-4B48-40FB-BC0A-CC81211A8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825" y="4162425"/>
              <a:ext cx="1524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(5 = </a:t>
              </a:r>
              <a:r>
                <a:rPr lang="en-US" altLang="en-US" sz="1800" b="1"/>
                <a:t>some</a:t>
              </a:r>
              <a:endParaRPr lang="en-US" altLang="en-US" sz="1800"/>
            </a:p>
          </p:txBody>
        </p: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E7CF04A6-FD6E-451F-9120-CC2F78D62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13" y="5472113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(= </a:t>
              </a:r>
              <a:r>
                <a:rPr lang="en-US" altLang="en-US" sz="1800" b="1">
                  <a:latin typeface="Arial" panose="020B0604020202020204" pitchFamily="34" charset="0"/>
                </a:rPr>
                <a:t>some</a:t>
              </a:r>
              <a:r>
                <a:rPr lang="en-US" altLang="en-US" sz="1800">
                  <a:latin typeface="Arial" panose="020B0604020202020204" pitchFamily="34" charset="0"/>
                </a:rPr>
                <a:t>) </a:t>
              </a:r>
              <a:r>
                <a:rPr lang="en-US" altLang="en-US" sz="1800"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800" b="1"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  <a:p>
              <a:r>
                <a:rPr lang="en-US" altLang="en-US" sz="1800">
                  <a:latin typeface="Arial" panose="020B0604020202020204" pitchFamily="34" charset="0"/>
                  <a:sym typeface="Symbol" panose="05050102010706020507" pitchFamily="18" charset="2"/>
                </a:rPr>
                <a:t>However, ( </a:t>
              </a:r>
              <a:r>
                <a:rPr lang="en-US" altLang="en-US" sz="1800" b="1">
                  <a:latin typeface="Arial" panose="020B0604020202020204" pitchFamily="34" charset="0"/>
                  <a:sym typeface="Symbol" panose="05050102010706020507" pitchFamily="18" charset="2"/>
                </a:rPr>
                <a:t>some</a:t>
              </a:r>
              <a:r>
                <a:rPr lang="en-US" altLang="en-US" sz="1800"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800" b="1"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  <a:endParaRPr lang="en-US" altLang="en-US" sz="1800"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24" name="Line 24">
              <a:extLst>
                <a:ext uri="{FF2B5EF4-FFF2-40B4-BE49-F238E27FC236}">
                  <a16:creationId xmlns:a16="http://schemas.microsoft.com/office/drawing/2014/main" id="{43305B43-FC1A-485A-A358-2A2148CB0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19413" y="5840413"/>
              <a:ext cx="122237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89622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AE76A-427A-4D06-988C-DE72D8E1F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Set Comparison – </a:t>
            </a:r>
            <a:r>
              <a:rPr lang="ja-JP" altLang="en-US" sz="2800" dirty="0"/>
              <a:t>“</a:t>
            </a:r>
            <a:r>
              <a:rPr lang="en-US" altLang="ja-JP" sz="2800" dirty="0"/>
              <a:t>all</a:t>
            </a:r>
            <a:r>
              <a:rPr lang="ja-JP" altLang="en-US" sz="2800" dirty="0"/>
              <a:t>”</a:t>
            </a:r>
            <a:r>
              <a:rPr lang="en-US" altLang="ja-JP" sz="2800" dirty="0"/>
              <a:t> Clause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A111F7-F1BC-47AE-A37F-73CD93ACA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Find the names of all instructors whose salary is greater than the salary of all instructors in the Biology department</a:t>
            </a:r>
            <a:r>
              <a:rPr lang="en-US" altLang="en-US" dirty="0"/>
              <a:t>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B899C0-8677-4475-B403-DCB477554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A90D1-C193-4D2A-B311-C05E49545391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5D7047-1077-4E35-8206-E82D33D9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AF707F09-EE15-47AA-8AF7-4755EDF50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314" y="1776986"/>
            <a:ext cx="717416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>
                <a:latin typeface="+mn-lt"/>
                <a:ea typeface="微软雅黑 Light" panose="020B0502040204020203" pitchFamily="34" charset="-122"/>
              </a:rPr>
              <a:t>select </a:t>
            </a:r>
            <a:r>
              <a:rPr lang="en-US" altLang="en-US" i="1" dirty="0">
                <a:latin typeface="+mn-lt"/>
                <a:ea typeface="微软雅黑 Light" panose="020B0502040204020203" pitchFamily="34" charset="-122"/>
              </a:rPr>
              <a:t>name</a:t>
            </a:r>
          </a:p>
          <a:p>
            <a:r>
              <a:rPr lang="en-US" altLang="en-US" b="1" dirty="0">
                <a:latin typeface="+mn-lt"/>
                <a:ea typeface="微软雅黑 Light" panose="020B0502040204020203" pitchFamily="34" charset="-122"/>
              </a:rPr>
              <a:t>from </a:t>
            </a:r>
            <a:r>
              <a:rPr lang="en-US" altLang="en-US" i="1" dirty="0">
                <a:latin typeface="+mn-lt"/>
                <a:ea typeface="微软雅黑 Light" panose="020B0502040204020203" pitchFamily="34" charset="-122"/>
              </a:rPr>
              <a:t>instructor</a:t>
            </a:r>
          </a:p>
          <a:p>
            <a:r>
              <a:rPr lang="en-US" altLang="en-US" b="1" dirty="0">
                <a:latin typeface="+mn-lt"/>
                <a:ea typeface="微软雅黑 Light" panose="020B0502040204020203" pitchFamily="34" charset="-122"/>
              </a:rPr>
              <a:t>where </a:t>
            </a:r>
            <a:r>
              <a:rPr lang="en-US" altLang="en-US" i="1" dirty="0">
                <a:latin typeface="+mn-lt"/>
                <a:ea typeface="微软雅黑 Light" panose="020B0502040204020203" pitchFamily="34" charset="-122"/>
              </a:rPr>
              <a:t>salary </a:t>
            </a:r>
            <a:r>
              <a:rPr lang="en-US" altLang="en-US" dirty="0">
                <a:latin typeface="+mn-lt"/>
                <a:ea typeface="微软雅黑 Light" panose="020B0502040204020203" pitchFamily="34" charset="-122"/>
              </a:rPr>
              <a:t>&gt; </a:t>
            </a:r>
            <a:r>
              <a:rPr lang="en-US" altLang="en-US" b="1" dirty="0">
                <a:latin typeface="+mn-lt"/>
                <a:ea typeface="微软雅黑 Light" panose="020B0502040204020203" pitchFamily="34" charset="-122"/>
              </a:rPr>
              <a:t>all </a:t>
            </a:r>
            <a:r>
              <a:rPr lang="en-US" altLang="en-US" dirty="0">
                <a:latin typeface="+mn-lt"/>
                <a:ea typeface="微软雅黑 Light" panose="020B0502040204020203" pitchFamily="34" charset="-122"/>
              </a:rPr>
              <a:t>(</a:t>
            </a:r>
            <a:r>
              <a:rPr lang="en-US" altLang="en-US" b="1" dirty="0">
                <a:latin typeface="+mn-lt"/>
                <a:ea typeface="微软雅黑 Light" panose="020B0502040204020203" pitchFamily="34" charset="-122"/>
              </a:rPr>
              <a:t>select </a:t>
            </a:r>
            <a:r>
              <a:rPr lang="en-US" altLang="en-US" i="1" dirty="0">
                <a:latin typeface="+mn-lt"/>
                <a:ea typeface="微软雅黑 Light" panose="020B0502040204020203" pitchFamily="34" charset="-122"/>
              </a:rPr>
              <a:t>salary</a:t>
            </a:r>
          </a:p>
          <a:p>
            <a:r>
              <a:rPr lang="en-US" altLang="en-US" b="1" dirty="0">
                <a:latin typeface="+mn-lt"/>
                <a:ea typeface="微软雅黑 Light" panose="020B0502040204020203" pitchFamily="34" charset="-122"/>
              </a:rPr>
              <a:t>                                from </a:t>
            </a:r>
            <a:r>
              <a:rPr lang="en-US" altLang="en-US" i="1" dirty="0">
                <a:latin typeface="+mn-lt"/>
                <a:ea typeface="微软雅黑 Light" panose="020B0502040204020203" pitchFamily="34" charset="-122"/>
              </a:rPr>
              <a:t>instructor</a:t>
            </a:r>
          </a:p>
          <a:p>
            <a:r>
              <a:rPr lang="en-US" altLang="en-US" b="1" dirty="0">
                <a:latin typeface="+mn-lt"/>
                <a:ea typeface="微软雅黑 Light" panose="020B0502040204020203" pitchFamily="34" charset="-122"/>
              </a:rPr>
              <a:t>                                where </a:t>
            </a:r>
            <a:r>
              <a:rPr lang="en-US" altLang="en-US" i="1" dirty="0">
                <a:latin typeface="+mn-lt"/>
                <a:ea typeface="微软雅黑 Light" panose="020B0502040204020203" pitchFamily="34" charset="-122"/>
              </a:rPr>
              <a:t>dept name </a:t>
            </a:r>
            <a:r>
              <a:rPr lang="en-US" altLang="en-US" dirty="0">
                <a:latin typeface="+mn-lt"/>
                <a:ea typeface="微软雅黑 Light" panose="020B0502040204020203" pitchFamily="34" charset="-122"/>
              </a:rPr>
              <a:t>= 'Biology')</a:t>
            </a:r>
          </a:p>
        </p:txBody>
      </p:sp>
    </p:spTree>
    <p:extLst>
      <p:ext uri="{BB962C8B-B14F-4D97-AF65-F5344CB8AC3E}">
        <p14:creationId xmlns:p14="http://schemas.microsoft.com/office/powerpoint/2010/main" val="216586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C18A0-086F-4C77-821A-93494DC3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Definition of </a:t>
            </a:r>
            <a:r>
              <a:rPr lang="ja-JP" altLang="en-US" sz="2800" dirty="0"/>
              <a:t>“</a:t>
            </a:r>
            <a:r>
              <a:rPr lang="en-US" altLang="ja-JP" sz="2800" dirty="0"/>
              <a:t>all</a:t>
            </a:r>
            <a:r>
              <a:rPr lang="ja-JP" altLang="en-US" sz="2800" dirty="0"/>
              <a:t>”</a:t>
            </a:r>
            <a:r>
              <a:rPr lang="en-US" altLang="ja-JP" sz="2800" dirty="0"/>
              <a:t> Clause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BC1562-E7CD-489F-9960-513876855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all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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</a:t>
            </a:r>
            <a:r>
              <a:rPr lang="en-US" altLang="en-US" dirty="0">
                <a:sym typeface="Symbol" panose="05050102010706020507" pitchFamily="18" charset="2"/>
              </a:rPr>
              <a:t> (F &lt;comp&gt; </a:t>
            </a:r>
            <a:r>
              <a:rPr lang="en-US" altLang="en-US" i="1" dirty="0">
                <a:sym typeface="Symbol" panose="05050102010706020507" pitchFamily="18" charset="2"/>
              </a:rPr>
              <a:t>t)</a:t>
            </a:r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E2757A-2A29-439C-9731-E6D48BCF2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7BFE8-CD8A-437A-9D9A-5FD03E9F2515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00F028-9994-4521-B104-9C28256A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grpSp>
        <p:nvGrpSpPr>
          <p:cNvPr id="6" name="Group 1">
            <a:extLst>
              <a:ext uri="{FF2B5EF4-FFF2-40B4-BE49-F238E27FC236}">
                <a16:creationId xmlns:a16="http://schemas.microsoft.com/office/drawing/2014/main" id="{917A247D-1DE6-452B-8C68-467C5FEC0E97}"/>
              </a:ext>
            </a:extLst>
          </p:cNvPr>
          <p:cNvGrpSpPr>
            <a:grpSpLocks/>
          </p:cNvGrpSpPr>
          <p:nvPr/>
        </p:nvGrpSpPr>
        <p:grpSpPr bwMode="auto">
          <a:xfrm>
            <a:off x="1365250" y="1752600"/>
            <a:ext cx="6800850" cy="4219575"/>
            <a:chOff x="1238250" y="1752600"/>
            <a:chExt cx="6800850" cy="4219575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71048DE6-0DEF-4FF9-83F5-72DA46627C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9375" y="1752600"/>
              <a:ext cx="457200" cy="1066800"/>
              <a:chOff x="2448" y="1296"/>
              <a:chExt cx="288" cy="960"/>
            </a:xfrm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E2CDD737-67CE-495D-B549-6D8554359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5" name="Rectangle 6">
                <a:extLst>
                  <a:ext uri="{FF2B5EF4-FFF2-40B4-BE49-F238E27FC236}">
                    <a16:creationId xmlns:a16="http://schemas.microsoft.com/office/drawing/2014/main" id="{843A1CC4-B244-4B67-92F4-1BEC1D74E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26" name="Rectangle 7">
                <a:extLst>
                  <a:ext uri="{FF2B5EF4-FFF2-40B4-BE49-F238E27FC236}">
                    <a16:creationId xmlns:a16="http://schemas.microsoft.com/office/drawing/2014/main" id="{40D91CD2-6CBB-44DA-A0A5-AC151E4BE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E5C4EEE1-7097-48C9-AC41-644F0FC03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3850" y="2057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(5 &lt; </a:t>
              </a:r>
              <a:r>
                <a:rPr lang="en-US" altLang="en-US" sz="1800" b="1"/>
                <a:t>all</a:t>
              </a:r>
              <a:endParaRPr lang="en-US" altLang="en-US" sz="1800"/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D59161A1-86E5-41CB-8673-C1F4C8664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775" y="2057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) = false</a:t>
              </a: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2070B10-8DBC-422C-AE54-B7154FE1B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75" y="2971800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55CC76D4-9995-428D-9498-25E605F12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75" y="3276600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8F8D7AC0-746C-480D-906C-6E710AB31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75" y="37306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DD19982E-96E2-4A51-8CB6-4ED2B99CA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775" y="321627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) = true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CC769A09-9C96-466D-987F-A30DF94B0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75" y="40354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6B791F28-81C1-4020-B28F-7C447BCF4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75" y="457200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7B237BCF-27EE-4B9F-8EDA-4A8BB7B66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75" y="4876800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D8D5D6FC-67A0-4D07-9FE7-986D2521E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4975" y="4800600"/>
              <a:ext cx="1676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(5 </a:t>
              </a:r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/>
                <a:t> </a:t>
              </a:r>
              <a:r>
                <a:rPr lang="en-US" altLang="en-US" sz="1800" b="1"/>
                <a:t>all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BA9EECA1-659B-4693-B0A9-3C81F38191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3888" y="4786313"/>
              <a:ext cx="4572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) = true (since 5 </a:t>
              </a:r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800">
                  <a:sym typeface="Symbol" panose="05050102010706020507" pitchFamily="18" charset="2"/>
                </a:rPr>
                <a:t>4 and 5 </a:t>
              </a:r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ym typeface="Symbol" panose="05050102010706020507" pitchFamily="18" charset="2"/>
                </a:rPr>
                <a:t> 6)</a:t>
              </a:r>
              <a:endParaRPr lang="en-US" altLang="en-US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21351379-E5FA-4B34-BC94-152974F634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000" y="322897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(5 &lt; </a:t>
              </a:r>
              <a:r>
                <a:rPr lang="en-US" altLang="en-US" sz="1800" b="1"/>
                <a:t>all</a:t>
              </a:r>
              <a:endParaRPr lang="en-US" altLang="en-US" sz="1800"/>
            </a:p>
          </p:txBody>
        </p:sp>
        <p:sp>
          <p:nvSpPr>
            <p:cNvPr id="20" name="Text Box 20">
              <a:extLst>
                <a:ext uri="{FF2B5EF4-FFF2-40B4-BE49-F238E27FC236}">
                  <a16:creationId xmlns:a16="http://schemas.microsoft.com/office/drawing/2014/main" id="{64A13A39-DB5B-46CC-A921-7178651CD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775" y="395922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) = false</a:t>
              </a:r>
            </a:p>
          </p:txBody>
        </p:sp>
        <p:sp>
          <p:nvSpPr>
            <p:cNvPr id="21" name="Text Box 21">
              <a:extLst>
                <a:ext uri="{FF2B5EF4-FFF2-40B4-BE49-F238E27FC236}">
                  <a16:creationId xmlns:a16="http://schemas.microsoft.com/office/drawing/2014/main" id="{74E1B5A0-391C-4D31-984D-F014601742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4975" y="3962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(5 = </a:t>
              </a:r>
              <a:r>
                <a:rPr lang="en-US" altLang="en-US" sz="1800" b="1"/>
                <a:t>all</a:t>
              </a:r>
              <a:endParaRPr lang="en-US" altLang="en-US" sz="1800"/>
            </a:p>
          </p:txBody>
        </p:sp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FD6D8117-BE6B-42DD-9478-E432CD097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250" y="5257800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(</a:t>
              </a:r>
              <a:r>
                <a:rPr lang="en-US" altLang="en-US" sz="1800">
                  <a:latin typeface="Arial" panose="020B0604020202020204" pitchFamily="34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latin typeface="Arial" panose="020B0604020202020204" pitchFamily="34" charset="0"/>
                </a:rPr>
                <a:t> </a:t>
              </a:r>
              <a:r>
                <a:rPr lang="en-US" altLang="en-US" sz="1800" b="1">
                  <a:latin typeface="Arial" panose="020B0604020202020204" pitchFamily="34" charset="0"/>
                </a:rPr>
                <a:t>all</a:t>
              </a:r>
              <a:r>
                <a:rPr lang="en-US" altLang="en-US" sz="1800">
                  <a:latin typeface="Arial" panose="020B0604020202020204" pitchFamily="34" charset="0"/>
                </a:rPr>
                <a:t>) </a:t>
              </a:r>
              <a:r>
                <a:rPr lang="en-US" altLang="en-US" sz="1800"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800" b="1"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</a:p>
            <a:p>
              <a:r>
                <a:rPr lang="en-US" altLang="en-US" sz="1800">
                  <a:latin typeface="Arial" panose="020B0604020202020204" pitchFamily="34" charset="0"/>
                  <a:sym typeface="Symbol" panose="05050102010706020507" pitchFamily="18" charset="2"/>
                </a:rPr>
                <a:t>However, (= </a:t>
              </a:r>
              <a:r>
                <a:rPr lang="en-US" altLang="en-US" sz="1800" b="1">
                  <a:latin typeface="Arial" panose="020B0604020202020204" pitchFamily="34" charset="0"/>
                  <a:sym typeface="Symbol" panose="05050102010706020507" pitchFamily="18" charset="2"/>
                </a:rPr>
                <a:t>all</a:t>
              </a:r>
              <a:r>
                <a:rPr lang="en-US" altLang="en-US" sz="1800"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800" b="1"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31B69F2F-77D8-420A-A921-0C3A775A25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16250" y="5603875"/>
              <a:ext cx="10953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78778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FD2A8-31F3-46DB-A82A-A364DD403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Test for Empty Relations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3B5F6-7DFB-423F-8C17-B64377D15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05481"/>
          </a:xfrm>
        </p:spPr>
        <p:txBody>
          <a:bodyPr>
            <a:normAutofit/>
          </a:bodyPr>
          <a:lstStyle/>
          <a:p>
            <a:r>
              <a:rPr lang="en-US" altLang="en-US" dirty="0"/>
              <a:t>The </a:t>
            </a:r>
            <a:r>
              <a:rPr lang="en-US" altLang="en-US" b="1" dirty="0"/>
              <a:t>exists</a:t>
            </a:r>
            <a:r>
              <a:rPr lang="en-US" altLang="en-US" dirty="0"/>
              <a:t> construct returns the value </a:t>
            </a:r>
            <a:r>
              <a:rPr lang="en-US" altLang="en-US" b="1" dirty="0"/>
              <a:t>true</a:t>
            </a:r>
            <a:r>
              <a:rPr lang="en-US" altLang="en-US" dirty="0"/>
              <a:t> if the argument subquery is nonempty</a:t>
            </a:r>
          </a:p>
          <a:p>
            <a:pPr lvl="1"/>
            <a:r>
              <a:rPr lang="en-US" altLang="en-US" b="1" dirty="0"/>
              <a:t>exists </a:t>
            </a:r>
            <a:r>
              <a:rPr lang="en-US" altLang="en-US" i="1" dirty="0"/>
              <a:t> 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 </a:t>
            </a:r>
            <a:r>
              <a:rPr lang="en-US" altLang="en-US" i="1" dirty="0"/>
              <a:t>Ø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r>
              <a:rPr lang="en-US" altLang="en-US" b="1" dirty="0">
                <a:sym typeface="Symbol" panose="05050102010706020507" pitchFamily="18" charset="2"/>
              </a:rPr>
              <a:t>not exists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/>
              <a:t>Ø</a:t>
            </a:r>
          </a:p>
          <a:p>
            <a:pPr marL="342900" indent="-342900">
              <a:lnSpc>
                <a:spcPct val="90000"/>
              </a:lnSpc>
              <a:tabLst>
                <a:tab pos="952500" algn="l"/>
              </a:tabLst>
              <a:defRPr/>
            </a:pPr>
            <a:r>
              <a:rPr lang="zh-CN" altLang="en-US" dirty="0">
                <a:solidFill>
                  <a:schemeClr val="folHlink"/>
                </a:solidFill>
                <a:sym typeface="Symbol" pitchFamily="18" charset="2"/>
              </a:rPr>
              <a:t>集合包含</a:t>
            </a:r>
            <a:endParaRPr lang="en-US" altLang="zh-CN" dirty="0">
              <a:solidFill>
                <a:schemeClr val="folHlink"/>
              </a:solidFill>
              <a:sym typeface="Symbol" pitchFamily="18" charset="2"/>
            </a:endParaRPr>
          </a:p>
          <a:p>
            <a:pPr marL="742950" lvl="1" indent="-285750">
              <a:lnSpc>
                <a:spcPct val="90000"/>
              </a:lnSpc>
              <a:tabLst>
                <a:tab pos="952500" algn="l"/>
              </a:tabLst>
              <a:defRPr/>
            </a:pPr>
            <a:r>
              <a:rPr lang="en-US" altLang="zh-CN" b="1" i="1" dirty="0"/>
              <a:t>except</a:t>
            </a:r>
            <a:r>
              <a:rPr lang="en-US" altLang="zh-CN" dirty="0"/>
              <a:t>: </a:t>
            </a:r>
            <a:r>
              <a:rPr lang="en-US" altLang="zh-CN" i="1" dirty="0"/>
              <a:t>X – Y </a:t>
            </a:r>
          </a:p>
          <a:p>
            <a:pPr marL="742950" lvl="1" indent="-285750">
              <a:lnSpc>
                <a:spcPct val="90000"/>
              </a:lnSpc>
              <a:tabLst>
                <a:tab pos="952500" algn="l"/>
              </a:tabLst>
              <a:defRPr/>
            </a:pPr>
            <a:r>
              <a:rPr lang="en-US" altLang="zh-CN" i="1" dirty="0"/>
              <a:t>X – Y = Ø   </a:t>
            </a:r>
            <a:r>
              <a:rPr lang="en-US" altLang="zh-CN" dirty="0">
                <a:sym typeface="Symbol" pitchFamily="18" charset="2"/>
              </a:rPr>
              <a:t>   </a:t>
            </a:r>
            <a:r>
              <a:rPr lang="en-US" altLang="zh-CN" i="1" dirty="0">
                <a:sym typeface="Symbol" pitchFamily="18" charset="2"/>
              </a:rPr>
              <a:t>X</a:t>
            </a:r>
            <a:r>
              <a:rPr lang="en-US" altLang="zh-CN" dirty="0">
                <a:sym typeface="Symbol" pitchFamily="18" charset="2"/>
              </a:rPr>
              <a:t> </a:t>
            </a:r>
            <a:r>
              <a:rPr lang="en-US" altLang="zh-CN" i="1" dirty="0">
                <a:sym typeface="Symbol" pitchFamily="18" charset="2"/>
              </a:rPr>
              <a:t>Y</a:t>
            </a:r>
            <a:endParaRPr lang="en-US" altLang="zh-CN" dirty="0">
              <a:solidFill>
                <a:schemeClr val="folHlink"/>
              </a:solidFill>
              <a:sym typeface="Symbol" pitchFamily="18" charset="2"/>
            </a:endParaRPr>
          </a:p>
          <a:p>
            <a:pPr marL="742950" lvl="1" indent="-285750">
              <a:lnSpc>
                <a:spcPct val="90000"/>
              </a:lnSpc>
              <a:tabLst>
                <a:tab pos="952500" algn="l"/>
              </a:tabLst>
              <a:defRPr/>
            </a:pPr>
            <a:r>
              <a:rPr lang="en-US" altLang="zh-CN" i="1" dirty="0">
                <a:solidFill>
                  <a:schemeClr val="folHlink"/>
                </a:solidFill>
                <a:sym typeface="Symbol" pitchFamily="18" charset="2"/>
              </a:rPr>
              <a:t>X</a:t>
            </a:r>
            <a:r>
              <a:rPr lang="en-US" altLang="zh-CN" dirty="0">
                <a:solidFill>
                  <a:schemeClr val="folHlink"/>
                </a:solidFill>
                <a:sym typeface="Symbol" pitchFamily="18" charset="2"/>
              </a:rPr>
              <a:t> </a:t>
            </a:r>
            <a:r>
              <a:rPr lang="en-US" altLang="zh-CN" i="1" dirty="0">
                <a:solidFill>
                  <a:schemeClr val="folHlink"/>
                </a:solidFill>
                <a:sym typeface="Symbol" pitchFamily="18" charset="2"/>
              </a:rPr>
              <a:t>Y</a:t>
            </a:r>
            <a:r>
              <a:rPr lang="en-US" altLang="zh-CN" i="1" dirty="0">
                <a:solidFill>
                  <a:schemeClr val="folHlink"/>
                </a:solidFill>
              </a:rPr>
              <a:t>  </a:t>
            </a:r>
            <a:r>
              <a:rPr lang="en-US" altLang="zh-CN" dirty="0">
                <a:solidFill>
                  <a:schemeClr val="folHlink"/>
                </a:solidFill>
                <a:sym typeface="Symbol" pitchFamily="18" charset="2"/>
              </a:rPr>
              <a:t> </a:t>
            </a:r>
            <a:r>
              <a:rPr lang="en-US" altLang="zh-CN" b="1" dirty="0">
                <a:solidFill>
                  <a:schemeClr val="folHlink"/>
                </a:solidFill>
                <a:sym typeface="Symbol" pitchFamily="18" charset="2"/>
              </a:rPr>
              <a:t>(</a:t>
            </a:r>
            <a:r>
              <a:rPr lang="en-US" altLang="zh-CN" dirty="0">
                <a:solidFill>
                  <a:schemeClr val="folHlink"/>
                </a:solidFill>
                <a:sym typeface="Symbol" pitchFamily="18" charset="2"/>
              </a:rPr>
              <a:t> </a:t>
            </a:r>
            <a:r>
              <a:rPr lang="en-US" altLang="zh-CN" i="1" dirty="0"/>
              <a:t>X – Y </a:t>
            </a:r>
            <a:r>
              <a:rPr lang="en-US" altLang="zh-CN" b="1" dirty="0">
                <a:solidFill>
                  <a:schemeClr val="folHlink"/>
                </a:solidFill>
                <a:sym typeface="Symbol" pitchFamily="18" charset="2"/>
              </a:rPr>
              <a:t>)</a:t>
            </a:r>
            <a:r>
              <a:rPr lang="en-US" altLang="zh-CN" i="1" dirty="0"/>
              <a:t> = Ø </a:t>
            </a:r>
            <a:r>
              <a:rPr lang="en-US" altLang="zh-CN" dirty="0">
                <a:solidFill>
                  <a:schemeClr val="folHlink"/>
                </a:solidFill>
                <a:sym typeface="Symbol" pitchFamily="18" charset="2"/>
              </a:rPr>
              <a:t></a:t>
            </a:r>
            <a:r>
              <a:rPr lang="en-US" altLang="zh-CN" i="1" dirty="0"/>
              <a:t> </a:t>
            </a:r>
            <a:r>
              <a:rPr lang="en-US" altLang="zh-CN" b="1" dirty="0">
                <a:solidFill>
                  <a:schemeClr val="folHlink"/>
                </a:solidFill>
                <a:sym typeface="Symbol" pitchFamily="18" charset="2"/>
              </a:rPr>
              <a:t>not exists ( </a:t>
            </a:r>
            <a:r>
              <a:rPr lang="en-US" altLang="zh-CN" i="1" dirty="0">
                <a:solidFill>
                  <a:schemeClr val="folHlink"/>
                </a:solidFill>
              </a:rPr>
              <a:t>X  except Y </a:t>
            </a:r>
            <a:r>
              <a:rPr lang="en-US" altLang="zh-CN" b="1" dirty="0">
                <a:solidFill>
                  <a:schemeClr val="folHlink"/>
                </a:solidFill>
                <a:sym typeface="Symbol" pitchFamily="18" charset="2"/>
              </a:rPr>
              <a:t>)</a:t>
            </a:r>
            <a:endParaRPr lang="en-US" altLang="zh-CN" dirty="0"/>
          </a:p>
          <a:p>
            <a:pPr marL="342900" indent="-342900">
              <a:lnSpc>
                <a:spcPct val="90000"/>
              </a:lnSpc>
              <a:tabLst>
                <a:tab pos="952500" algn="l"/>
              </a:tabLst>
              <a:defRPr/>
            </a:pPr>
            <a:endParaRPr lang="en-US" altLang="zh-CN" dirty="0"/>
          </a:p>
          <a:p>
            <a:pPr marL="342900" indent="-342900">
              <a:tabLst>
                <a:tab pos="952500" algn="l"/>
              </a:tabLst>
              <a:defRPr/>
            </a:pPr>
            <a:r>
              <a:rPr lang="en-US" altLang="zh-CN" dirty="0"/>
              <a:t>E.g. Find all </a:t>
            </a:r>
            <a:r>
              <a:rPr lang="en-US" altLang="zh-CN" b="1" i="1" dirty="0"/>
              <a:t>students</a:t>
            </a:r>
            <a:r>
              <a:rPr lang="en-US" altLang="zh-CN" dirty="0"/>
              <a:t> who take all the courses  that takes by Li   </a:t>
            </a:r>
          </a:p>
          <a:p>
            <a:pPr marL="0" indent="0">
              <a:buNone/>
              <a:tabLst>
                <a:tab pos="952500" algn="l"/>
              </a:tabLst>
              <a:defRPr/>
            </a:pPr>
            <a:r>
              <a:rPr lang="en-US" altLang="zh-CN" dirty="0"/>
              <a:t>                                                            /</a:t>
            </a:r>
            <a:r>
              <a:rPr lang="zh-CN" altLang="en-US" dirty="0"/>
              <a:t>查询选修了“</a:t>
            </a:r>
            <a:r>
              <a:rPr lang="en-US" altLang="zh-CN" dirty="0"/>
              <a:t>Li</a:t>
            </a:r>
            <a:r>
              <a:rPr lang="zh-CN" altLang="en-US" dirty="0"/>
              <a:t>”所选修的全部课程的同学</a:t>
            </a:r>
            <a:endParaRPr lang="en-US" altLang="zh-CN" i="1" dirty="0">
              <a:solidFill>
                <a:schemeClr val="folHlink"/>
              </a:solidFill>
            </a:endParaRPr>
          </a:p>
          <a:p>
            <a:pPr marL="742950" lvl="1" indent="-285750">
              <a:tabLst>
                <a:tab pos="952500" algn="l"/>
              </a:tabLst>
              <a:defRPr/>
            </a:pPr>
            <a:r>
              <a:rPr lang="en-US" altLang="zh-CN" dirty="0">
                <a:sym typeface="Symbol" pitchFamily="18" charset="2"/>
              </a:rPr>
              <a:t>1. </a:t>
            </a:r>
            <a:r>
              <a:rPr lang="zh-CN" altLang="en-US" dirty="0">
                <a:sym typeface="Symbol" pitchFamily="18" charset="2"/>
              </a:rPr>
              <a:t>计算</a:t>
            </a:r>
            <a:r>
              <a:rPr lang="en-US" altLang="zh-CN" dirty="0"/>
              <a:t>Li</a:t>
            </a:r>
            <a:r>
              <a:rPr lang="zh-CN" altLang="en-US" dirty="0"/>
              <a:t>选修课程</a:t>
            </a:r>
            <a:r>
              <a:rPr lang="zh-CN" altLang="en-US" dirty="0">
                <a:sym typeface="Symbol" pitchFamily="18" charset="2"/>
              </a:rPr>
              <a:t>集合</a:t>
            </a:r>
            <a:r>
              <a:rPr lang="en-US" altLang="zh-CN" i="1" dirty="0">
                <a:solidFill>
                  <a:schemeClr val="folHlink"/>
                </a:solidFill>
                <a:sym typeface="Symbol" pitchFamily="18" charset="2"/>
              </a:rPr>
              <a:t>X</a:t>
            </a:r>
            <a:r>
              <a:rPr lang="en-US" altLang="zh-CN" i="1" dirty="0">
                <a:solidFill>
                  <a:schemeClr val="folHlink"/>
                </a:solidFill>
              </a:rPr>
              <a:t> </a:t>
            </a:r>
            <a:endParaRPr lang="en-US" altLang="zh-CN" i="1" dirty="0">
              <a:solidFill>
                <a:schemeClr val="folHlink"/>
              </a:solidFill>
              <a:sym typeface="Symbol" pitchFamily="18" charset="2"/>
            </a:endParaRPr>
          </a:p>
          <a:p>
            <a:pPr marL="742950" lvl="1" indent="-285750">
              <a:tabLst>
                <a:tab pos="952500" algn="l"/>
              </a:tabLst>
              <a:defRPr/>
            </a:pPr>
            <a:r>
              <a:rPr lang="en-US" altLang="zh-CN" dirty="0">
                <a:sym typeface="Symbol" pitchFamily="18" charset="2"/>
              </a:rPr>
              <a:t>2. </a:t>
            </a:r>
            <a:r>
              <a:rPr lang="zh-CN" altLang="en-US" dirty="0">
                <a:sym typeface="Symbol" pitchFamily="18" charset="2"/>
              </a:rPr>
              <a:t>对每个学生，计算他选修的课程集合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Y</a:t>
            </a:r>
          </a:p>
          <a:p>
            <a:pPr marL="742950" lvl="1" indent="-285750">
              <a:tabLst>
                <a:tab pos="952500" algn="l"/>
              </a:tabLst>
              <a:defRPr/>
            </a:pPr>
            <a:r>
              <a:rPr lang="en-US" altLang="zh-CN" dirty="0">
                <a:sym typeface="Symbol" pitchFamily="18" charset="2"/>
              </a:rPr>
              <a:t>3. </a:t>
            </a:r>
            <a:r>
              <a:rPr lang="zh-CN" altLang="en-US" dirty="0">
                <a:sym typeface="Symbol" pitchFamily="18" charset="2"/>
              </a:rPr>
              <a:t>判断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Y</a:t>
            </a:r>
            <a:r>
              <a:rPr lang="zh-CN" altLang="en-US" dirty="0">
                <a:sym typeface="Symbol" pitchFamily="18" charset="2"/>
              </a:rPr>
              <a:t>是否</a:t>
            </a:r>
            <a:r>
              <a:rPr lang="zh-CN" altLang="en-US" dirty="0">
                <a:solidFill>
                  <a:schemeClr val="hlink"/>
                </a:solidFill>
                <a:sym typeface="Symbol" pitchFamily="18" charset="2"/>
              </a:rPr>
              <a:t>包含</a:t>
            </a:r>
            <a:r>
              <a:rPr lang="en-US" altLang="zh-CN" dirty="0">
                <a:solidFill>
                  <a:schemeClr val="hlink"/>
                </a:solidFill>
                <a:sym typeface="Symbol" pitchFamily="18" charset="2"/>
              </a:rPr>
              <a:t>X</a:t>
            </a:r>
            <a:endParaRPr lang="en-US" altLang="en-US" sz="2400" i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7A9119-2ABE-47FE-8188-273FB7003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16DCD-61F0-4553-B384-63985A96B906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5E17E5-CCC3-46E3-9F7D-8F0C20FB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0359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F6A9D-C35F-4119-8DC5-631BFDFE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Use of </a:t>
            </a:r>
            <a:r>
              <a:rPr lang="ja-JP" altLang="en-US" sz="2800" dirty="0"/>
              <a:t>“</a:t>
            </a:r>
            <a:r>
              <a:rPr lang="en-US" altLang="ja-JP" sz="2800" dirty="0"/>
              <a:t>exists</a:t>
            </a:r>
            <a:r>
              <a:rPr lang="ja-JP" altLang="en-US" sz="2800" dirty="0"/>
              <a:t>”</a:t>
            </a:r>
            <a:r>
              <a:rPr lang="en-US" altLang="ja-JP" sz="2800" dirty="0"/>
              <a:t> Clause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07E720-A12C-4C4D-A4AF-13A410AD2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sz="2400" b="1" dirty="0"/>
              <a:t>	   select </a:t>
            </a:r>
            <a:r>
              <a:rPr lang="en-US" altLang="en-US" sz="2400" i="1" dirty="0" err="1"/>
              <a:t>course_id</a:t>
            </a:r>
            <a:br>
              <a:rPr lang="en-US" altLang="en-US" sz="2400" i="1" dirty="0"/>
            </a:br>
            <a:r>
              <a:rPr lang="en-US" altLang="en-US" sz="2400" i="1" dirty="0"/>
              <a:t>   </a:t>
            </a:r>
            <a:r>
              <a:rPr lang="en-US" altLang="en-US" sz="2400" b="1" dirty="0"/>
              <a:t>from </a:t>
            </a:r>
            <a:r>
              <a:rPr lang="en-US" altLang="en-US" sz="2400" i="1" dirty="0"/>
              <a:t>section </a:t>
            </a:r>
            <a:r>
              <a:rPr lang="en-US" altLang="en-US" sz="2400" b="1" dirty="0"/>
              <a:t>as </a:t>
            </a:r>
            <a:r>
              <a:rPr lang="en-US" altLang="en-US" sz="2400" i="1" dirty="0"/>
              <a:t>S</a:t>
            </a:r>
            <a:br>
              <a:rPr lang="en-US" altLang="en-US" sz="2400" i="1" dirty="0"/>
            </a:br>
            <a:r>
              <a:rPr lang="en-US" altLang="en-US" sz="2400" i="1" dirty="0"/>
              <a:t>   </a:t>
            </a:r>
            <a:r>
              <a:rPr lang="en-US" altLang="en-US" sz="2400" b="1" dirty="0"/>
              <a:t>where </a:t>
            </a:r>
            <a:r>
              <a:rPr lang="en-US" altLang="en-US" sz="2400" i="1" dirty="0"/>
              <a:t>semester </a:t>
            </a:r>
            <a:r>
              <a:rPr lang="en-US" altLang="en-US" sz="2400" dirty="0"/>
              <a:t>= 'Fall' </a:t>
            </a:r>
            <a:r>
              <a:rPr lang="en-US" altLang="en-US" sz="2400" b="1" dirty="0"/>
              <a:t>and </a:t>
            </a:r>
            <a:r>
              <a:rPr lang="en-US" altLang="en-US" sz="2400" i="1" dirty="0"/>
              <a:t>year </a:t>
            </a:r>
            <a:r>
              <a:rPr lang="en-US" altLang="en-US" sz="2400" dirty="0"/>
              <a:t>= 2017 </a:t>
            </a:r>
            <a:r>
              <a:rPr lang="en-US" altLang="en-US" sz="2400" b="1" dirty="0"/>
              <a:t>and </a:t>
            </a:r>
            <a:br>
              <a:rPr lang="en-US" altLang="en-US" sz="2400" b="1" dirty="0"/>
            </a:br>
            <a:r>
              <a:rPr lang="en-US" altLang="en-US" sz="2400" b="1" dirty="0"/>
              <a:t>               exists  </a:t>
            </a:r>
            <a:r>
              <a:rPr lang="en-US" altLang="en-US" sz="2400" dirty="0"/>
              <a:t>(</a:t>
            </a:r>
            <a:r>
              <a:rPr lang="en-US" altLang="en-US" sz="2400" b="1" dirty="0"/>
              <a:t>select </a:t>
            </a:r>
            <a:r>
              <a:rPr lang="en-US" altLang="en-US" sz="2400" dirty="0"/>
              <a:t>*</a:t>
            </a:r>
            <a:br>
              <a:rPr lang="en-US" altLang="en-US" sz="2400" dirty="0"/>
            </a:br>
            <a:r>
              <a:rPr lang="en-US" altLang="en-US" sz="2400" dirty="0"/>
              <a:t>                            </a:t>
            </a:r>
            <a:r>
              <a:rPr lang="en-US" altLang="en-US" sz="2400" b="1" dirty="0"/>
              <a:t>from </a:t>
            </a:r>
            <a:r>
              <a:rPr lang="en-US" altLang="en-US" sz="2400" i="1" dirty="0"/>
              <a:t>section </a:t>
            </a:r>
            <a:r>
              <a:rPr lang="en-US" altLang="en-US" sz="2400" b="1" dirty="0"/>
              <a:t>as </a:t>
            </a:r>
            <a:r>
              <a:rPr lang="en-US" altLang="en-US" sz="2400" i="1" dirty="0"/>
              <a:t>T</a:t>
            </a:r>
            <a:br>
              <a:rPr lang="en-US" altLang="en-US" sz="2400" i="1" dirty="0"/>
            </a:br>
            <a:r>
              <a:rPr lang="en-US" altLang="en-US" sz="2400" i="1" dirty="0"/>
              <a:t>                            </a:t>
            </a:r>
            <a:r>
              <a:rPr lang="en-US" altLang="en-US" sz="2400" b="1" dirty="0"/>
              <a:t>where </a:t>
            </a:r>
            <a:r>
              <a:rPr lang="en-US" altLang="en-US" sz="2400" i="1" dirty="0"/>
              <a:t>semester </a:t>
            </a:r>
            <a:r>
              <a:rPr lang="en-US" altLang="en-US" sz="2400" dirty="0"/>
              <a:t>= 'Spring' </a:t>
            </a:r>
            <a:r>
              <a:rPr lang="en-US" altLang="en-US" sz="2400" b="1" dirty="0"/>
              <a:t>and </a:t>
            </a:r>
            <a:r>
              <a:rPr lang="en-US" altLang="en-US" sz="2400" i="1" dirty="0"/>
              <a:t>year</a:t>
            </a:r>
            <a:r>
              <a:rPr lang="en-US" altLang="en-US" sz="2400" dirty="0"/>
              <a:t>= 2018 </a:t>
            </a:r>
            <a:br>
              <a:rPr lang="en-US" altLang="en-US" sz="2400" dirty="0"/>
            </a:br>
            <a:r>
              <a:rPr lang="en-US" altLang="en-US" sz="2400" dirty="0"/>
              <a:t>                                        </a:t>
            </a:r>
            <a:r>
              <a:rPr lang="en-US" altLang="en-US" sz="2400" b="1" dirty="0"/>
              <a:t>and </a:t>
            </a:r>
            <a:r>
              <a:rPr lang="en-US" altLang="en-US" sz="2400" i="1" dirty="0" err="1"/>
              <a:t>S</a:t>
            </a:r>
            <a:r>
              <a:rPr lang="en-US" altLang="en-US" sz="2400" dirty="0" err="1"/>
              <a:t>.</a:t>
            </a:r>
            <a:r>
              <a:rPr lang="en-US" altLang="en-US" sz="2400" i="1" dirty="0" err="1"/>
              <a:t>course_id</a:t>
            </a:r>
            <a:r>
              <a:rPr lang="en-US" altLang="en-US" sz="2400" i="1" dirty="0"/>
              <a:t> </a:t>
            </a:r>
            <a:r>
              <a:rPr lang="en-US" altLang="en-US" sz="2400" dirty="0"/>
              <a:t>= </a:t>
            </a:r>
            <a:r>
              <a:rPr lang="en-US" altLang="en-US" sz="2400" i="1" dirty="0" err="1"/>
              <a:t>T</a:t>
            </a:r>
            <a:r>
              <a:rPr lang="en-US" altLang="en-US" sz="2400" dirty="0" err="1"/>
              <a:t>.</a:t>
            </a:r>
            <a:r>
              <a:rPr lang="en-US" altLang="en-US" sz="2400" i="1" dirty="0" err="1"/>
              <a:t>course_id</a:t>
            </a:r>
            <a:r>
              <a:rPr lang="en-US" altLang="en-US" sz="2400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1000" dirty="0"/>
              <a:t> 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Correlation name</a:t>
            </a:r>
            <a:r>
              <a:rPr lang="en-US" altLang="en-US" sz="2400" dirty="0"/>
              <a:t> – variable S  in the outer query</a:t>
            </a:r>
            <a:endParaRPr lang="en-US" altLang="en-US" sz="2400" b="1" dirty="0">
              <a:solidFill>
                <a:srgbClr val="000099"/>
              </a:solidFill>
            </a:endParaRPr>
          </a:p>
          <a:p>
            <a:r>
              <a:rPr lang="en-US" altLang="en-US" sz="2400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sz="2400" dirty="0"/>
              <a:t>– the inner query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42DF79-EE41-4985-A068-97A70B8D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B7BB-4717-4D58-B21E-148E95DB9F6E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F66A04-A99B-4BA3-B53C-658B1499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9724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1405B-C6B6-471B-A26A-EEC6A16FE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Use of </a:t>
            </a:r>
            <a:r>
              <a:rPr lang="ja-JP" altLang="en-US" sz="2800" dirty="0"/>
              <a:t>“</a:t>
            </a:r>
            <a:r>
              <a:rPr lang="en-US" altLang="ja-JP" sz="2800" dirty="0"/>
              <a:t>not exists</a:t>
            </a:r>
            <a:r>
              <a:rPr lang="ja-JP" altLang="en-US" sz="2800" dirty="0"/>
              <a:t>”</a:t>
            </a:r>
            <a:r>
              <a:rPr lang="en-US" altLang="ja-JP" sz="2800" dirty="0"/>
              <a:t> Clause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5F71C-EB5F-4A63-AD2B-9075362E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sz="2400" dirty="0"/>
              <a:t>Find all students who have taken all courses offered in the Biology department</a:t>
            </a:r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sz="2400" dirty="0"/>
              <a:t>Note that </a:t>
            </a:r>
            <a:r>
              <a:rPr lang="en-US" altLang="en-US" sz="2400" dirty="0">
                <a:solidFill>
                  <a:srgbClr val="C00000"/>
                </a:solidFill>
              </a:rPr>
              <a:t>X – Y = Ø   </a:t>
            </a:r>
            <a:r>
              <a:rPr lang="en-US" altLang="en-US" sz="2400" dirty="0">
                <a:solidFill>
                  <a:srgbClr val="C00000"/>
                </a:solidFill>
                <a:sym typeface="Symbol" panose="05050102010706020507" pitchFamily="18" charset="2"/>
              </a:rPr>
              <a:t>   X Y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1763BB-618E-4521-9A72-3ABB1EF39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59834-4AD8-4075-9119-66CC8B499FF6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96F5DD-F03A-43BF-9070-044A2711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79A94703-E824-4112-A97C-0115DBDBD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780" y="1386157"/>
            <a:ext cx="8575900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kumimoji="1" lang="en-US" altLang="en-US" sz="2000" b="1" dirty="0"/>
              <a:t>select distinct </a:t>
            </a:r>
            <a:r>
              <a:rPr kumimoji="1" lang="en-US" altLang="en-US" sz="2000" i="1" dirty="0"/>
              <a:t>S</a:t>
            </a:r>
            <a:r>
              <a:rPr kumimoji="1" lang="en-US" altLang="en-US" sz="2000" dirty="0"/>
              <a:t>.</a:t>
            </a:r>
            <a:r>
              <a:rPr kumimoji="1" lang="en-US" altLang="en-US" sz="2000" i="1" dirty="0"/>
              <a:t>ID</a:t>
            </a:r>
            <a:r>
              <a:rPr kumimoji="1" lang="en-US" altLang="en-US" sz="2000" dirty="0"/>
              <a:t>, </a:t>
            </a:r>
            <a:r>
              <a:rPr kumimoji="1" lang="en-US" altLang="en-US" sz="2000" i="1" dirty="0"/>
              <a:t>S</a:t>
            </a:r>
            <a:r>
              <a:rPr kumimoji="1" lang="en-US" altLang="en-US" sz="2000" dirty="0"/>
              <a:t>.</a:t>
            </a:r>
            <a:r>
              <a:rPr kumimoji="1" lang="en-US" altLang="en-US" sz="2000" i="1" dirty="0"/>
              <a:t>name</a:t>
            </a:r>
          </a:p>
          <a:p>
            <a:r>
              <a:rPr kumimoji="1" lang="en-US" altLang="en-US" sz="2000" b="1" dirty="0"/>
              <a:t>from </a:t>
            </a:r>
            <a:r>
              <a:rPr kumimoji="1" lang="en-US" altLang="en-US" sz="2000" i="1" dirty="0"/>
              <a:t>student </a:t>
            </a:r>
            <a:r>
              <a:rPr kumimoji="1" lang="en-US" altLang="en-US" sz="2000" b="1" dirty="0"/>
              <a:t>as </a:t>
            </a:r>
            <a:r>
              <a:rPr kumimoji="1" lang="en-US" altLang="en-US" sz="2000" i="1" dirty="0"/>
              <a:t>S</a:t>
            </a:r>
          </a:p>
          <a:p>
            <a:r>
              <a:rPr kumimoji="1" lang="en-US" altLang="en-US" sz="2000" b="1" dirty="0"/>
              <a:t>where not exists </a:t>
            </a:r>
            <a:r>
              <a:rPr kumimoji="1" lang="en-US" altLang="en-US" sz="2000" dirty="0"/>
              <a:t>( (</a:t>
            </a:r>
            <a:r>
              <a:rPr kumimoji="1" lang="en-US" altLang="en-US" sz="2000" b="1" dirty="0"/>
              <a:t>select </a:t>
            </a:r>
            <a:r>
              <a:rPr kumimoji="1" lang="en-US" altLang="en-US" sz="2000" i="1" dirty="0" err="1"/>
              <a:t>course_id</a:t>
            </a:r>
            <a:endParaRPr kumimoji="1" lang="en-US" altLang="en-US" sz="2000" i="1" dirty="0"/>
          </a:p>
          <a:p>
            <a:r>
              <a:rPr kumimoji="1" lang="en-US" altLang="en-US" sz="2000" b="1" dirty="0"/>
              <a:t>                                 from </a:t>
            </a:r>
            <a:r>
              <a:rPr kumimoji="1" lang="en-US" altLang="en-US" sz="2000" i="1" dirty="0"/>
              <a:t>course</a:t>
            </a:r>
          </a:p>
          <a:p>
            <a:r>
              <a:rPr kumimoji="1" lang="en-US" altLang="en-US" sz="2000" b="1" dirty="0"/>
              <a:t>                                 where </a:t>
            </a:r>
            <a:r>
              <a:rPr kumimoji="1" lang="en-US" altLang="en-US" sz="2000" i="1" dirty="0" err="1"/>
              <a:t>dept_name</a:t>
            </a:r>
            <a:r>
              <a:rPr kumimoji="1" lang="en-US" altLang="en-US" sz="2000" i="1" dirty="0"/>
              <a:t> </a:t>
            </a:r>
            <a:r>
              <a:rPr kumimoji="1" lang="en-US" altLang="en-US" sz="2000" dirty="0"/>
              <a:t>= 'Biology')</a:t>
            </a:r>
          </a:p>
          <a:p>
            <a:r>
              <a:rPr kumimoji="1" lang="en-US" altLang="en-US" sz="2000" b="1" dirty="0"/>
              <a:t>                               except</a:t>
            </a:r>
          </a:p>
          <a:p>
            <a:r>
              <a:rPr kumimoji="1" lang="en-US" altLang="en-US" sz="2000" dirty="0"/>
              <a:t>                                 (</a:t>
            </a:r>
            <a:r>
              <a:rPr kumimoji="1" lang="en-US" altLang="en-US" sz="2000" b="1" dirty="0"/>
              <a:t>select </a:t>
            </a:r>
            <a:r>
              <a:rPr kumimoji="1" lang="en-US" altLang="en-US" sz="2000" i="1" dirty="0" err="1"/>
              <a:t>T</a:t>
            </a:r>
            <a:r>
              <a:rPr kumimoji="1" lang="en-US" altLang="en-US" sz="2000" dirty="0" err="1"/>
              <a:t>.</a:t>
            </a:r>
            <a:r>
              <a:rPr kumimoji="1" lang="en-US" altLang="en-US" sz="2000" i="1" dirty="0" err="1"/>
              <a:t>course_id</a:t>
            </a:r>
            <a:endParaRPr kumimoji="1" lang="en-US" altLang="en-US" sz="2000" i="1" dirty="0"/>
          </a:p>
          <a:p>
            <a:r>
              <a:rPr kumimoji="1" lang="en-US" altLang="en-US" sz="2000" b="1" dirty="0"/>
              <a:t>                                   from </a:t>
            </a:r>
            <a:r>
              <a:rPr kumimoji="1" lang="en-US" altLang="en-US" sz="2000" i="1" dirty="0"/>
              <a:t>takes </a:t>
            </a:r>
            <a:r>
              <a:rPr kumimoji="1" lang="en-US" altLang="en-US" sz="2000" b="1" dirty="0"/>
              <a:t>as </a:t>
            </a:r>
            <a:r>
              <a:rPr kumimoji="1" lang="en-US" altLang="en-US" sz="2000" i="1" dirty="0"/>
              <a:t>T</a:t>
            </a:r>
          </a:p>
          <a:p>
            <a:r>
              <a:rPr kumimoji="1" lang="en-US" altLang="en-US" sz="2000" b="1" dirty="0"/>
              <a:t>                                   where </a:t>
            </a:r>
            <a:r>
              <a:rPr kumimoji="1" lang="en-US" altLang="en-US" sz="2000" i="1" dirty="0"/>
              <a:t>S</a:t>
            </a:r>
            <a:r>
              <a:rPr kumimoji="1" lang="en-US" altLang="en-US" sz="2000" dirty="0"/>
              <a:t>.</a:t>
            </a:r>
            <a:r>
              <a:rPr kumimoji="1" lang="en-US" altLang="en-US" sz="2000" i="1" dirty="0"/>
              <a:t>ID </a:t>
            </a:r>
            <a:r>
              <a:rPr kumimoji="1" lang="en-US" altLang="en-US" sz="2000" dirty="0"/>
              <a:t>= </a:t>
            </a:r>
            <a:r>
              <a:rPr kumimoji="1" lang="en-US" altLang="en-US" sz="2000" i="1" dirty="0"/>
              <a:t>T</a:t>
            </a:r>
            <a:r>
              <a:rPr kumimoji="1" lang="en-US" altLang="en-US" sz="2000" dirty="0"/>
              <a:t>.</a:t>
            </a:r>
            <a:r>
              <a:rPr kumimoji="1" lang="en-US" altLang="en-US" sz="2000" i="1" dirty="0"/>
              <a:t>ID</a:t>
            </a:r>
            <a:r>
              <a:rPr kumimoji="1" lang="en-US" altLang="en-US" sz="2000" dirty="0"/>
              <a:t>));</a:t>
            </a:r>
          </a:p>
          <a:p>
            <a:pPr marL="285750">
              <a:buClr>
                <a:srgbClr val="FF9933"/>
              </a:buClr>
              <a:buSzPct val="110000"/>
            </a:pPr>
            <a:endParaRPr kumimoji="1" lang="en-US" altLang="en-US" sz="2000" dirty="0"/>
          </a:p>
          <a:p>
            <a:pPr marL="571500" indent="-285750"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First nested query lists all courses offered in Biology</a:t>
            </a:r>
          </a:p>
          <a:p>
            <a:pPr marL="571500" indent="-285750"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Second nested query lists all courses a particular student took</a:t>
            </a:r>
          </a:p>
          <a:p>
            <a:pPr marL="285750">
              <a:buClr>
                <a:srgbClr val="FF9933"/>
              </a:buClr>
              <a:buSzPct val="90000"/>
            </a:pPr>
            <a:endParaRPr kumimoji="1" lang="en-US" altLang="en-US" sz="2000" dirty="0"/>
          </a:p>
          <a:p>
            <a:endParaRPr kumimoji="1" lang="en-US" altLang="en-US" sz="1600" dirty="0"/>
          </a:p>
        </p:txBody>
      </p:sp>
      <p:sp>
        <p:nvSpPr>
          <p:cNvPr id="7" name="AutoShape 6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784278A-E707-4340-9BA0-3E592DBF9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6841" y="931661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任意多边形 2">
            <a:extLst>
              <a:ext uri="{FF2B5EF4-FFF2-40B4-BE49-F238E27FC236}">
                <a16:creationId xmlns:a16="http://schemas.microsoft.com/office/drawing/2014/main" id="{9F7960AD-C3B3-4C0F-B9A0-97ADD2F183B0}"/>
              </a:ext>
            </a:extLst>
          </p:cNvPr>
          <p:cNvSpPr>
            <a:spLocks/>
          </p:cNvSpPr>
          <p:nvPr/>
        </p:nvSpPr>
        <p:spPr bwMode="auto">
          <a:xfrm>
            <a:off x="3200561" y="1897123"/>
            <a:ext cx="3957638" cy="1130300"/>
          </a:xfrm>
          <a:custGeom>
            <a:avLst/>
            <a:gdLst>
              <a:gd name="T0" fmla="*/ 3689965 w 3956870"/>
              <a:gd name="T1" fmla="*/ 1035050 h 1130300"/>
              <a:gd name="T2" fmla="*/ 3581994 w 3956870"/>
              <a:gd name="T3" fmla="*/ 1079500 h 1130300"/>
              <a:gd name="T4" fmla="*/ 3531184 w 3956870"/>
              <a:gd name="T5" fmla="*/ 1092200 h 1130300"/>
              <a:gd name="T6" fmla="*/ 3429565 w 3956870"/>
              <a:gd name="T7" fmla="*/ 1117600 h 1130300"/>
              <a:gd name="T8" fmla="*/ 2718226 w 3956870"/>
              <a:gd name="T9" fmla="*/ 1130300 h 1130300"/>
              <a:gd name="T10" fmla="*/ 1803649 w 3956870"/>
              <a:gd name="T11" fmla="*/ 1111250 h 1130300"/>
              <a:gd name="T12" fmla="*/ 1695678 w 3956870"/>
              <a:gd name="T13" fmla="*/ 1098550 h 1130300"/>
              <a:gd name="T14" fmla="*/ 1587707 w 3956870"/>
              <a:gd name="T15" fmla="*/ 1073150 h 1130300"/>
              <a:gd name="T16" fmla="*/ 1473385 w 3956870"/>
              <a:gd name="T17" fmla="*/ 1047750 h 1130300"/>
              <a:gd name="T18" fmla="*/ 1384468 w 3956870"/>
              <a:gd name="T19" fmla="*/ 1035050 h 1130300"/>
              <a:gd name="T20" fmla="*/ 1257443 w 3956870"/>
              <a:gd name="T21" fmla="*/ 1016000 h 1130300"/>
              <a:gd name="T22" fmla="*/ 984340 w 3956870"/>
              <a:gd name="T23" fmla="*/ 1009650 h 1130300"/>
              <a:gd name="T24" fmla="*/ 920828 w 3956870"/>
              <a:gd name="T25" fmla="*/ 1035050 h 1130300"/>
              <a:gd name="T26" fmla="*/ 831910 w 3956870"/>
              <a:gd name="T27" fmla="*/ 1054100 h 1130300"/>
              <a:gd name="T28" fmla="*/ 781101 w 3956870"/>
              <a:gd name="T29" fmla="*/ 1073150 h 1130300"/>
              <a:gd name="T30" fmla="*/ 736642 w 3956870"/>
              <a:gd name="T31" fmla="*/ 1092200 h 1130300"/>
              <a:gd name="T32" fmla="*/ 641373 w 3956870"/>
              <a:gd name="T33" fmla="*/ 1123950 h 1130300"/>
              <a:gd name="T34" fmla="*/ 311109 w 3956870"/>
              <a:gd name="T35" fmla="*/ 1098550 h 1130300"/>
              <a:gd name="T36" fmla="*/ 228543 w 3956870"/>
              <a:gd name="T37" fmla="*/ 1073150 h 1130300"/>
              <a:gd name="T38" fmla="*/ 126924 w 3956870"/>
              <a:gd name="T39" fmla="*/ 1041400 h 1130300"/>
              <a:gd name="T40" fmla="*/ 44358 w 3956870"/>
              <a:gd name="T41" fmla="*/ 996950 h 1130300"/>
              <a:gd name="T42" fmla="*/ 44358 w 3956870"/>
              <a:gd name="T43" fmla="*/ 603250 h 1130300"/>
              <a:gd name="T44" fmla="*/ 76114 w 3956870"/>
              <a:gd name="T45" fmla="*/ 482600 h 1130300"/>
              <a:gd name="T46" fmla="*/ 95167 w 3956870"/>
              <a:gd name="T47" fmla="*/ 431800 h 1130300"/>
              <a:gd name="T48" fmla="*/ 114221 w 3956870"/>
              <a:gd name="T49" fmla="*/ 361950 h 1130300"/>
              <a:gd name="T50" fmla="*/ 139626 w 3956870"/>
              <a:gd name="T51" fmla="*/ 234950 h 1130300"/>
              <a:gd name="T52" fmla="*/ 215841 w 3956870"/>
              <a:gd name="T53" fmla="*/ 152400 h 1130300"/>
              <a:gd name="T54" fmla="*/ 304758 w 3956870"/>
              <a:gd name="T55" fmla="*/ 127000 h 1130300"/>
              <a:gd name="T56" fmla="*/ 552456 w 3956870"/>
              <a:gd name="T57" fmla="*/ 107950 h 1130300"/>
              <a:gd name="T58" fmla="*/ 711237 w 3956870"/>
              <a:gd name="T59" fmla="*/ 82550 h 1130300"/>
              <a:gd name="T60" fmla="*/ 825559 w 3956870"/>
              <a:gd name="T61" fmla="*/ 44450 h 1130300"/>
              <a:gd name="T62" fmla="*/ 933530 w 3956870"/>
              <a:gd name="T63" fmla="*/ 19050 h 1130300"/>
              <a:gd name="T64" fmla="*/ 1041501 w 3956870"/>
              <a:gd name="T65" fmla="*/ 6350 h 1130300"/>
              <a:gd name="T66" fmla="*/ 2038645 w 3956870"/>
              <a:gd name="T67" fmla="*/ 12700 h 1130300"/>
              <a:gd name="T68" fmla="*/ 2400665 w 3956870"/>
              <a:gd name="T69" fmla="*/ 38100 h 1130300"/>
              <a:gd name="T70" fmla="*/ 2597553 w 3956870"/>
              <a:gd name="T71" fmla="*/ 63500 h 1130300"/>
              <a:gd name="T72" fmla="*/ 2788090 w 3956870"/>
              <a:gd name="T73" fmla="*/ 88900 h 1130300"/>
              <a:gd name="T74" fmla="*/ 2978627 w 3956870"/>
              <a:gd name="T75" fmla="*/ 114300 h 1130300"/>
              <a:gd name="T76" fmla="*/ 3016734 w 3956870"/>
              <a:gd name="T77" fmla="*/ 133350 h 1130300"/>
              <a:gd name="T78" fmla="*/ 3073896 w 3956870"/>
              <a:gd name="T79" fmla="*/ 165100 h 1130300"/>
              <a:gd name="T80" fmla="*/ 3137408 w 3956870"/>
              <a:gd name="T81" fmla="*/ 190500 h 1130300"/>
              <a:gd name="T82" fmla="*/ 3219974 w 3956870"/>
              <a:gd name="T83" fmla="*/ 215900 h 1130300"/>
              <a:gd name="T84" fmla="*/ 3289837 w 3956870"/>
              <a:gd name="T85" fmla="*/ 247650 h 1130300"/>
              <a:gd name="T86" fmla="*/ 3353350 w 3956870"/>
              <a:gd name="T87" fmla="*/ 273050 h 1130300"/>
              <a:gd name="T88" fmla="*/ 3410511 w 3956870"/>
              <a:gd name="T89" fmla="*/ 292100 h 1130300"/>
              <a:gd name="T90" fmla="*/ 3454969 w 3956870"/>
              <a:gd name="T91" fmla="*/ 317500 h 1130300"/>
              <a:gd name="T92" fmla="*/ 3556589 w 3956870"/>
              <a:gd name="T93" fmla="*/ 361950 h 1130300"/>
              <a:gd name="T94" fmla="*/ 3658209 w 3956870"/>
              <a:gd name="T95" fmla="*/ 419100 h 1130300"/>
              <a:gd name="T96" fmla="*/ 3715370 w 3956870"/>
              <a:gd name="T97" fmla="*/ 450850 h 1130300"/>
              <a:gd name="T98" fmla="*/ 3740775 w 3956870"/>
              <a:gd name="T99" fmla="*/ 476250 h 1130300"/>
              <a:gd name="T100" fmla="*/ 3772531 w 3956870"/>
              <a:gd name="T101" fmla="*/ 508000 h 1130300"/>
              <a:gd name="T102" fmla="*/ 3810638 w 3956870"/>
              <a:gd name="T103" fmla="*/ 577850 h 1130300"/>
              <a:gd name="T104" fmla="*/ 3855097 w 3956870"/>
              <a:gd name="T105" fmla="*/ 641350 h 1130300"/>
              <a:gd name="T106" fmla="*/ 3905907 w 3956870"/>
              <a:gd name="T107" fmla="*/ 774700 h 1130300"/>
              <a:gd name="T108" fmla="*/ 3931312 w 3956870"/>
              <a:gd name="T109" fmla="*/ 838200 h 1130300"/>
              <a:gd name="T110" fmla="*/ 3950366 w 3956870"/>
              <a:gd name="T111" fmla="*/ 876300 h 113030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956870" h="1130300">
                <a:moveTo>
                  <a:pt x="3727349" y="1028700"/>
                </a:moveTo>
                <a:cubicBezTo>
                  <a:pt x="3714649" y="1030817"/>
                  <a:pt x="3701555" y="1031264"/>
                  <a:pt x="3689249" y="1035050"/>
                </a:cubicBezTo>
                <a:cubicBezTo>
                  <a:pt x="3632242" y="1052591"/>
                  <a:pt x="3661482" y="1049967"/>
                  <a:pt x="3619399" y="1066800"/>
                </a:cubicBezTo>
                <a:cubicBezTo>
                  <a:pt x="3606970" y="1071772"/>
                  <a:pt x="3593999" y="1075267"/>
                  <a:pt x="3581299" y="1079500"/>
                </a:cubicBezTo>
                <a:cubicBezTo>
                  <a:pt x="3574949" y="1081617"/>
                  <a:pt x="3568813" y="1084537"/>
                  <a:pt x="3562249" y="1085850"/>
                </a:cubicBezTo>
                <a:cubicBezTo>
                  <a:pt x="3551666" y="1087967"/>
                  <a:pt x="3540912" y="1089360"/>
                  <a:pt x="3530499" y="1092200"/>
                </a:cubicBezTo>
                <a:cubicBezTo>
                  <a:pt x="3517584" y="1095722"/>
                  <a:pt x="3505386" y="1101653"/>
                  <a:pt x="3492399" y="1104900"/>
                </a:cubicBezTo>
                <a:cubicBezTo>
                  <a:pt x="3474160" y="1109460"/>
                  <a:pt x="3446616" y="1117063"/>
                  <a:pt x="3428899" y="1117600"/>
                </a:cubicBezTo>
                <a:cubicBezTo>
                  <a:pt x="3301940" y="1121447"/>
                  <a:pt x="3174896" y="1121682"/>
                  <a:pt x="3047899" y="1123950"/>
                </a:cubicBezTo>
                <a:lnTo>
                  <a:pt x="2717699" y="1130300"/>
                </a:lnTo>
                <a:lnTo>
                  <a:pt x="1847749" y="1117600"/>
                </a:lnTo>
                <a:cubicBezTo>
                  <a:pt x="1832791" y="1117066"/>
                  <a:pt x="1818192" y="1112739"/>
                  <a:pt x="1803299" y="1111250"/>
                </a:cubicBezTo>
                <a:cubicBezTo>
                  <a:pt x="1775838" y="1108504"/>
                  <a:pt x="1748266" y="1107017"/>
                  <a:pt x="1720749" y="1104900"/>
                </a:cubicBezTo>
                <a:cubicBezTo>
                  <a:pt x="1712282" y="1102783"/>
                  <a:pt x="1703740" y="1100948"/>
                  <a:pt x="1695349" y="1098550"/>
                </a:cubicBezTo>
                <a:cubicBezTo>
                  <a:pt x="1688913" y="1096711"/>
                  <a:pt x="1682833" y="1093652"/>
                  <a:pt x="1676299" y="1092200"/>
                </a:cubicBezTo>
                <a:cubicBezTo>
                  <a:pt x="1628338" y="1081542"/>
                  <a:pt x="1640717" y="1090923"/>
                  <a:pt x="1587399" y="1073150"/>
                </a:cubicBezTo>
                <a:cubicBezTo>
                  <a:pt x="1564149" y="1065400"/>
                  <a:pt x="1542615" y="1057681"/>
                  <a:pt x="1517549" y="1054100"/>
                </a:cubicBezTo>
                <a:cubicBezTo>
                  <a:pt x="1502732" y="1051983"/>
                  <a:pt x="1487825" y="1050427"/>
                  <a:pt x="1473099" y="1047750"/>
                </a:cubicBezTo>
                <a:cubicBezTo>
                  <a:pt x="1464513" y="1046189"/>
                  <a:pt x="1456339" y="1042634"/>
                  <a:pt x="1447699" y="1041400"/>
                </a:cubicBezTo>
                <a:cubicBezTo>
                  <a:pt x="1426641" y="1038392"/>
                  <a:pt x="1405341" y="1037399"/>
                  <a:pt x="1384199" y="1035050"/>
                </a:cubicBezTo>
                <a:cubicBezTo>
                  <a:pt x="1364936" y="1032910"/>
                  <a:pt x="1309607" y="1025793"/>
                  <a:pt x="1288949" y="1022350"/>
                </a:cubicBezTo>
                <a:cubicBezTo>
                  <a:pt x="1278303" y="1020576"/>
                  <a:pt x="1267897" y="1017426"/>
                  <a:pt x="1257199" y="1016000"/>
                </a:cubicBezTo>
                <a:cubicBezTo>
                  <a:pt x="1104576" y="995650"/>
                  <a:pt x="1260870" y="1020845"/>
                  <a:pt x="1155599" y="1003300"/>
                </a:cubicBezTo>
                <a:cubicBezTo>
                  <a:pt x="1098449" y="1005417"/>
                  <a:pt x="1041220" y="1005968"/>
                  <a:pt x="984149" y="1009650"/>
                </a:cubicBezTo>
                <a:cubicBezTo>
                  <a:pt x="979477" y="1009951"/>
                  <a:pt x="946150" y="1019124"/>
                  <a:pt x="939699" y="1022350"/>
                </a:cubicBezTo>
                <a:cubicBezTo>
                  <a:pt x="932873" y="1025763"/>
                  <a:pt x="927664" y="1032044"/>
                  <a:pt x="920649" y="1035050"/>
                </a:cubicBezTo>
                <a:cubicBezTo>
                  <a:pt x="912627" y="1038488"/>
                  <a:pt x="903783" y="1039571"/>
                  <a:pt x="895249" y="1041400"/>
                </a:cubicBezTo>
                <a:cubicBezTo>
                  <a:pt x="874142" y="1045923"/>
                  <a:pt x="852227" y="1047274"/>
                  <a:pt x="831749" y="1054100"/>
                </a:cubicBezTo>
                <a:cubicBezTo>
                  <a:pt x="825399" y="1056217"/>
                  <a:pt x="818966" y="1058100"/>
                  <a:pt x="812699" y="1060450"/>
                </a:cubicBezTo>
                <a:cubicBezTo>
                  <a:pt x="802026" y="1064452"/>
                  <a:pt x="791763" y="1069545"/>
                  <a:pt x="780949" y="1073150"/>
                </a:cubicBezTo>
                <a:cubicBezTo>
                  <a:pt x="772670" y="1075910"/>
                  <a:pt x="764016" y="1077383"/>
                  <a:pt x="755549" y="1079500"/>
                </a:cubicBezTo>
                <a:cubicBezTo>
                  <a:pt x="749199" y="1083733"/>
                  <a:pt x="743473" y="1089100"/>
                  <a:pt x="736499" y="1092200"/>
                </a:cubicBezTo>
                <a:lnTo>
                  <a:pt x="679349" y="1111250"/>
                </a:lnTo>
                <a:lnTo>
                  <a:pt x="641249" y="1123950"/>
                </a:lnTo>
                <a:cubicBezTo>
                  <a:pt x="548116" y="1119717"/>
                  <a:pt x="454804" y="1118400"/>
                  <a:pt x="361849" y="1111250"/>
                </a:cubicBezTo>
                <a:cubicBezTo>
                  <a:pt x="344446" y="1109911"/>
                  <a:pt x="328328" y="1101018"/>
                  <a:pt x="311049" y="1098550"/>
                </a:cubicBezTo>
                <a:lnTo>
                  <a:pt x="266599" y="1092200"/>
                </a:lnTo>
                <a:cubicBezTo>
                  <a:pt x="253899" y="1085850"/>
                  <a:pt x="241682" y="1078423"/>
                  <a:pt x="228499" y="1073150"/>
                </a:cubicBezTo>
                <a:cubicBezTo>
                  <a:pt x="209855" y="1065692"/>
                  <a:pt x="190830" y="1058970"/>
                  <a:pt x="171349" y="1054100"/>
                </a:cubicBezTo>
                <a:cubicBezTo>
                  <a:pt x="139455" y="1046127"/>
                  <a:pt x="154228" y="1050510"/>
                  <a:pt x="126899" y="1041400"/>
                </a:cubicBezTo>
                <a:cubicBezTo>
                  <a:pt x="103558" y="1022728"/>
                  <a:pt x="96235" y="1013232"/>
                  <a:pt x="69749" y="1003300"/>
                </a:cubicBezTo>
                <a:cubicBezTo>
                  <a:pt x="61577" y="1000236"/>
                  <a:pt x="52816" y="999067"/>
                  <a:pt x="44349" y="996950"/>
                </a:cubicBezTo>
                <a:cubicBezTo>
                  <a:pt x="-31172" y="883669"/>
                  <a:pt x="9120" y="959886"/>
                  <a:pt x="25299" y="679450"/>
                </a:cubicBezTo>
                <a:cubicBezTo>
                  <a:pt x="25814" y="670526"/>
                  <a:pt x="40917" y="620412"/>
                  <a:pt x="44349" y="603250"/>
                </a:cubicBezTo>
                <a:cubicBezTo>
                  <a:pt x="48582" y="582083"/>
                  <a:pt x="50223" y="560228"/>
                  <a:pt x="57049" y="539750"/>
                </a:cubicBezTo>
                <a:lnTo>
                  <a:pt x="76099" y="482600"/>
                </a:lnTo>
                <a:cubicBezTo>
                  <a:pt x="78216" y="476250"/>
                  <a:pt x="79963" y="469765"/>
                  <a:pt x="82449" y="463550"/>
                </a:cubicBezTo>
                <a:cubicBezTo>
                  <a:pt x="86682" y="452967"/>
                  <a:pt x="91874" y="442718"/>
                  <a:pt x="95149" y="431800"/>
                </a:cubicBezTo>
                <a:cubicBezTo>
                  <a:pt x="98250" y="421462"/>
                  <a:pt x="98659" y="410463"/>
                  <a:pt x="101499" y="400050"/>
                </a:cubicBezTo>
                <a:cubicBezTo>
                  <a:pt x="105021" y="387135"/>
                  <a:pt x="110952" y="374937"/>
                  <a:pt x="114199" y="361950"/>
                </a:cubicBezTo>
                <a:cubicBezTo>
                  <a:pt x="120994" y="334771"/>
                  <a:pt x="121525" y="334359"/>
                  <a:pt x="126899" y="304800"/>
                </a:cubicBezTo>
                <a:cubicBezTo>
                  <a:pt x="129539" y="290279"/>
                  <a:pt x="135321" y="250635"/>
                  <a:pt x="139599" y="234950"/>
                </a:cubicBezTo>
                <a:cubicBezTo>
                  <a:pt x="155585" y="176335"/>
                  <a:pt x="140118" y="210993"/>
                  <a:pt x="177699" y="184150"/>
                </a:cubicBezTo>
                <a:cubicBezTo>
                  <a:pt x="200585" y="167803"/>
                  <a:pt x="190603" y="163198"/>
                  <a:pt x="215799" y="152400"/>
                </a:cubicBezTo>
                <a:cubicBezTo>
                  <a:pt x="223821" y="148962"/>
                  <a:pt x="232840" y="148558"/>
                  <a:pt x="241199" y="146050"/>
                </a:cubicBezTo>
                <a:cubicBezTo>
                  <a:pt x="273596" y="136331"/>
                  <a:pt x="275427" y="132854"/>
                  <a:pt x="304699" y="127000"/>
                </a:cubicBezTo>
                <a:cubicBezTo>
                  <a:pt x="345485" y="118843"/>
                  <a:pt x="374422" y="117002"/>
                  <a:pt x="418999" y="114300"/>
                </a:cubicBezTo>
                <a:cubicBezTo>
                  <a:pt x="463418" y="111608"/>
                  <a:pt x="507935" y="110726"/>
                  <a:pt x="552349" y="107950"/>
                </a:cubicBezTo>
                <a:cubicBezTo>
                  <a:pt x="599719" y="104989"/>
                  <a:pt x="627814" y="100898"/>
                  <a:pt x="672999" y="95250"/>
                </a:cubicBezTo>
                <a:cubicBezTo>
                  <a:pt x="685699" y="91017"/>
                  <a:pt x="698184" y="86072"/>
                  <a:pt x="711099" y="82550"/>
                </a:cubicBezTo>
                <a:cubicBezTo>
                  <a:pt x="725045" y="78746"/>
                  <a:pt x="768502" y="71924"/>
                  <a:pt x="780949" y="69850"/>
                </a:cubicBezTo>
                <a:cubicBezTo>
                  <a:pt x="794884" y="60560"/>
                  <a:pt x="809286" y="49821"/>
                  <a:pt x="825399" y="44450"/>
                </a:cubicBezTo>
                <a:cubicBezTo>
                  <a:pt x="856522" y="34076"/>
                  <a:pt x="877725" y="32116"/>
                  <a:pt x="907949" y="25400"/>
                </a:cubicBezTo>
                <a:cubicBezTo>
                  <a:pt x="916468" y="23507"/>
                  <a:pt x="924723" y="20377"/>
                  <a:pt x="933349" y="19050"/>
                </a:cubicBezTo>
                <a:cubicBezTo>
                  <a:pt x="952293" y="16135"/>
                  <a:pt x="971463" y="14940"/>
                  <a:pt x="990499" y="12700"/>
                </a:cubicBezTo>
                <a:cubicBezTo>
                  <a:pt x="1007447" y="10706"/>
                  <a:pt x="1024255" y="7202"/>
                  <a:pt x="1041299" y="6350"/>
                </a:cubicBezTo>
                <a:cubicBezTo>
                  <a:pt x="1108981" y="2966"/>
                  <a:pt x="1176766" y="2117"/>
                  <a:pt x="1244499" y="0"/>
                </a:cubicBezTo>
                <a:lnTo>
                  <a:pt x="2038249" y="12700"/>
                </a:lnTo>
                <a:cubicBezTo>
                  <a:pt x="2251809" y="16679"/>
                  <a:pt x="2208249" y="14864"/>
                  <a:pt x="2355749" y="25400"/>
                </a:cubicBezTo>
                <a:cubicBezTo>
                  <a:pt x="2370566" y="29633"/>
                  <a:pt x="2384919" y="36107"/>
                  <a:pt x="2400199" y="38100"/>
                </a:cubicBezTo>
                <a:cubicBezTo>
                  <a:pt x="2485206" y="49188"/>
                  <a:pt x="2482115" y="37973"/>
                  <a:pt x="2546249" y="50800"/>
                </a:cubicBezTo>
                <a:cubicBezTo>
                  <a:pt x="2563365" y="54223"/>
                  <a:pt x="2579860" y="60467"/>
                  <a:pt x="2597049" y="63500"/>
                </a:cubicBezTo>
                <a:cubicBezTo>
                  <a:pt x="2615925" y="66831"/>
                  <a:pt x="2635200" y="67317"/>
                  <a:pt x="2654199" y="69850"/>
                </a:cubicBezTo>
                <a:cubicBezTo>
                  <a:pt x="2698706" y="75784"/>
                  <a:pt x="2742780" y="85456"/>
                  <a:pt x="2787549" y="88900"/>
                </a:cubicBezTo>
                <a:cubicBezTo>
                  <a:pt x="2889210" y="96720"/>
                  <a:pt x="2842670" y="92202"/>
                  <a:pt x="2927249" y="101600"/>
                </a:cubicBezTo>
                <a:cubicBezTo>
                  <a:pt x="2944182" y="105833"/>
                  <a:pt x="2961490" y="108780"/>
                  <a:pt x="2978049" y="114300"/>
                </a:cubicBezTo>
                <a:cubicBezTo>
                  <a:pt x="2984399" y="116417"/>
                  <a:pt x="2991112" y="117657"/>
                  <a:pt x="2997099" y="120650"/>
                </a:cubicBezTo>
                <a:cubicBezTo>
                  <a:pt x="3003925" y="124063"/>
                  <a:pt x="3009523" y="129564"/>
                  <a:pt x="3016149" y="133350"/>
                </a:cubicBezTo>
                <a:cubicBezTo>
                  <a:pt x="3024368" y="138046"/>
                  <a:pt x="3033274" y="141453"/>
                  <a:pt x="3041549" y="146050"/>
                </a:cubicBezTo>
                <a:cubicBezTo>
                  <a:pt x="3052338" y="152044"/>
                  <a:pt x="3061590" y="161197"/>
                  <a:pt x="3073299" y="165100"/>
                </a:cubicBezTo>
                <a:cubicBezTo>
                  <a:pt x="3087498" y="169833"/>
                  <a:pt x="3102932" y="169333"/>
                  <a:pt x="3117749" y="171450"/>
                </a:cubicBezTo>
                <a:cubicBezTo>
                  <a:pt x="3124099" y="177800"/>
                  <a:pt x="3129002" y="186045"/>
                  <a:pt x="3136799" y="190500"/>
                </a:cubicBezTo>
                <a:cubicBezTo>
                  <a:pt x="3144376" y="194830"/>
                  <a:pt x="3154027" y="193786"/>
                  <a:pt x="3162199" y="196850"/>
                </a:cubicBezTo>
                <a:cubicBezTo>
                  <a:pt x="3222291" y="219384"/>
                  <a:pt x="3149769" y="201984"/>
                  <a:pt x="3219349" y="215900"/>
                </a:cubicBezTo>
                <a:cubicBezTo>
                  <a:pt x="3257955" y="241637"/>
                  <a:pt x="3216936" y="217376"/>
                  <a:pt x="3263799" y="234950"/>
                </a:cubicBezTo>
                <a:cubicBezTo>
                  <a:pt x="3272662" y="238274"/>
                  <a:pt x="3280336" y="244326"/>
                  <a:pt x="3289199" y="247650"/>
                </a:cubicBezTo>
                <a:cubicBezTo>
                  <a:pt x="3297371" y="250714"/>
                  <a:pt x="3306496" y="250759"/>
                  <a:pt x="3314599" y="254000"/>
                </a:cubicBezTo>
                <a:cubicBezTo>
                  <a:pt x="3327782" y="259273"/>
                  <a:pt x="3339516" y="267777"/>
                  <a:pt x="3352699" y="273050"/>
                </a:cubicBezTo>
                <a:cubicBezTo>
                  <a:pt x="3360802" y="276291"/>
                  <a:pt x="3369820" y="276640"/>
                  <a:pt x="3378099" y="279400"/>
                </a:cubicBezTo>
                <a:cubicBezTo>
                  <a:pt x="3388913" y="283005"/>
                  <a:pt x="3399433" y="287471"/>
                  <a:pt x="3409849" y="292100"/>
                </a:cubicBezTo>
                <a:cubicBezTo>
                  <a:pt x="3418499" y="295945"/>
                  <a:pt x="3427030" y="300104"/>
                  <a:pt x="3435249" y="304800"/>
                </a:cubicBezTo>
                <a:cubicBezTo>
                  <a:pt x="3441875" y="308586"/>
                  <a:pt x="3447473" y="314087"/>
                  <a:pt x="3454299" y="317500"/>
                </a:cubicBezTo>
                <a:cubicBezTo>
                  <a:pt x="3544357" y="362529"/>
                  <a:pt x="3444645" y="309071"/>
                  <a:pt x="3505099" y="336550"/>
                </a:cubicBezTo>
                <a:cubicBezTo>
                  <a:pt x="3522334" y="344384"/>
                  <a:pt x="3540753" y="350591"/>
                  <a:pt x="3555899" y="361950"/>
                </a:cubicBezTo>
                <a:cubicBezTo>
                  <a:pt x="3588281" y="386236"/>
                  <a:pt x="3571032" y="378433"/>
                  <a:pt x="3606699" y="387350"/>
                </a:cubicBezTo>
                <a:cubicBezTo>
                  <a:pt x="3631009" y="405583"/>
                  <a:pt x="3630381" y="407478"/>
                  <a:pt x="3657499" y="419100"/>
                </a:cubicBezTo>
                <a:cubicBezTo>
                  <a:pt x="3663651" y="421737"/>
                  <a:pt x="3670698" y="422199"/>
                  <a:pt x="3676549" y="425450"/>
                </a:cubicBezTo>
                <a:cubicBezTo>
                  <a:pt x="3689892" y="432863"/>
                  <a:pt x="3714649" y="450850"/>
                  <a:pt x="3714649" y="450850"/>
                </a:cubicBezTo>
                <a:cubicBezTo>
                  <a:pt x="3716766" y="457200"/>
                  <a:pt x="3716266" y="465167"/>
                  <a:pt x="3720999" y="469900"/>
                </a:cubicBezTo>
                <a:cubicBezTo>
                  <a:pt x="3725732" y="474633"/>
                  <a:pt x="3734062" y="473257"/>
                  <a:pt x="3740049" y="476250"/>
                </a:cubicBezTo>
                <a:cubicBezTo>
                  <a:pt x="3746875" y="479663"/>
                  <a:pt x="3752749" y="484717"/>
                  <a:pt x="3759099" y="488950"/>
                </a:cubicBezTo>
                <a:cubicBezTo>
                  <a:pt x="3763332" y="495300"/>
                  <a:pt x="3768386" y="501174"/>
                  <a:pt x="3771799" y="508000"/>
                </a:cubicBezTo>
                <a:cubicBezTo>
                  <a:pt x="3793404" y="551210"/>
                  <a:pt x="3757815" y="499596"/>
                  <a:pt x="3790849" y="552450"/>
                </a:cubicBezTo>
                <a:cubicBezTo>
                  <a:pt x="3796458" y="561425"/>
                  <a:pt x="3804290" y="568875"/>
                  <a:pt x="3809899" y="577850"/>
                </a:cubicBezTo>
                <a:cubicBezTo>
                  <a:pt x="3814916" y="585877"/>
                  <a:pt x="3817903" y="595031"/>
                  <a:pt x="3822599" y="603250"/>
                </a:cubicBezTo>
                <a:cubicBezTo>
                  <a:pt x="3834387" y="623878"/>
                  <a:pt x="3836838" y="623839"/>
                  <a:pt x="3854349" y="641350"/>
                </a:cubicBezTo>
                <a:cubicBezTo>
                  <a:pt x="3869462" y="686690"/>
                  <a:pt x="3859623" y="668311"/>
                  <a:pt x="3879749" y="698500"/>
                </a:cubicBezTo>
                <a:cubicBezTo>
                  <a:pt x="3890544" y="741679"/>
                  <a:pt x="3886922" y="742802"/>
                  <a:pt x="3905149" y="774700"/>
                </a:cubicBezTo>
                <a:cubicBezTo>
                  <a:pt x="3908935" y="781326"/>
                  <a:pt x="3914436" y="786924"/>
                  <a:pt x="3917849" y="793750"/>
                </a:cubicBezTo>
                <a:cubicBezTo>
                  <a:pt x="3930206" y="818464"/>
                  <a:pt x="3918342" y="809716"/>
                  <a:pt x="3930549" y="838200"/>
                </a:cubicBezTo>
                <a:cubicBezTo>
                  <a:pt x="3933555" y="845215"/>
                  <a:pt x="3939836" y="850424"/>
                  <a:pt x="3943249" y="857250"/>
                </a:cubicBezTo>
                <a:cubicBezTo>
                  <a:pt x="3946242" y="863237"/>
                  <a:pt x="3947482" y="869950"/>
                  <a:pt x="3949599" y="876300"/>
                </a:cubicBezTo>
                <a:cubicBezTo>
                  <a:pt x="3960439" y="952181"/>
                  <a:pt x="3955949" y="905783"/>
                  <a:pt x="3955949" y="101600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任意多边形 9">
            <a:extLst>
              <a:ext uri="{FF2B5EF4-FFF2-40B4-BE49-F238E27FC236}">
                <a16:creationId xmlns:a16="http://schemas.microsoft.com/office/drawing/2014/main" id="{F226490C-6A83-4E91-BEE7-3AD82AAF2426}"/>
              </a:ext>
            </a:extLst>
          </p:cNvPr>
          <p:cNvSpPr>
            <a:spLocks/>
          </p:cNvSpPr>
          <p:nvPr/>
        </p:nvSpPr>
        <p:spPr bwMode="auto">
          <a:xfrm>
            <a:off x="3200561" y="3152738"/>
            <a:ext cx="3957637" cy="1130300"/>
          </a:xfrm>
          <a:custGeom>
            <a:avLst/>
            <a:gdLst>
              <a:gd name="T0" fmla="*/ 3689964 w 3956870"/>
              <a:gd name="T1" fmla="*/ 1035050 h 1130300"/>
              <a:gd name="T2" fmla="*/ 3581993 w 3956870"/>
              <a:gd name="T3" fmla="*/ 1079500 h 1130300"/>
              <a:gd name="T4" fmla="*/ 3531183 w 3956870"/>
              <a:gd name="T5" fmla="*/ 1092200 h 1130300"/>
              <a:gd name="T6" fmla="*/ 3429564 w 3956870"/>
              <a:gd name="T7" fmla="*/ 1117600 h 1130300"/>
              <a:gd name="T8" fmla="*/ 2718226 w 3956870"/>
              <a:gd name="T9" fmla="*/ 1130300 h 1130300"/>
              <a:gd name="T10" fmla="*/ 1803649 w 3956870"/>
              <a:gd name="T11" fmla="*/ 1111250 h 1130300"/>
              <a:gd name="T12" fmla="*/ 1695678 w 3956870"/>
              <a:gd name="T13" fmla="*/ 1098550 h 1130300"/>
              <a:gd name="T14" fmla="*/ 1587707 w 3956870"/>
              <a:gd name="T15" fmla="*/ 1073150 h 1130300"/>
              <a:gd name="T16" fmla="*/ 1473385 w 3956870"/>
              <a:gd name="T17" fmla="*/ 1047750 h 1130300"/>
              <a:gd name="T18" fmla="*/ 1384467 w 3956870"/>
              <a:gd name="T19" fmla="*/ 1035050 h 1130300"/>
              <a:gd name="T20" fmla="*/ 1257443 w 3956870"/>
              <a:gd name="T21" fmla="*/ 1016000 h 1130300"/>
              <a:gd name="T22" fmla="*/ 984340 w 3956870"/>
              <a:gd name="T23" fmla="*/ 1009650 h 1130300"/>
              <a:gd name="T24" fmla="*/ 920827 w 3956870"/>
              <a:gd name="T25" fmla="*/ 1035050 h 1130300"/>
              <a:gd name="T26" fmla="*/ 831910 w 3956870"/>
              <a:gd name="T27" fmla="*/ 1054100 h 1130300"/>
              <a:gd name="T28" fmla="*/ 781100 w 3956870"/>
              <a:gd name="T29" fmla="*/ 1073150 h 1130300"/>
              <a:gd name="T30" fmla="*/ 736642 w 3956870"/>
              <a:gd name="T31" fmla="*/ 1092200 h 1130300"/>
              <a:gd name="T32" fmla="*/ 641373 w 3956870"/>
              <a:gd name="T33" fmla="*/ 1123950 h 1130300"/>
              <a:gd name="T34" fmla="*/ 311109 w 3956870"/>
              <a:gd name="T35" fmla="*/ 1098550 h 1130300"/>
              <a:gd name="T36" fmla="*/ 228543 w 3956870"/>
              <a:gd name="T37" fmla="*/ 1073150 h 1130300"/>
              <a:gd name="T38" fmla="*/ 126924 w 3956870"/>
              <a:gd name="T39" fmla="*/ 1041400 h 1130300"/>
              <a:gd name="T40" fmla="*/ 44358 w 3956870"/>
              <a:gd name="T41" fmla="*/ 996950 h 1130300"/>
              <a:gd name="T42" fmla="*/ 44358 w 3956870"/>
              <a:gd name="T43" fmla="*/ 603250 h 1130300"/>
              <a:gd name="T44" fmla="*/ 76114 w 3956870"/>
              <a:gd name="T45" fmla="*/ 482600 h 1130300"/>
              <a:gd name="T46" fmla="*/ 95167 w 3956870"/>
              <a:gd name="T47" fmla="*/ 431800 h 1130300"/>
              <a:gd name="T48" fmla="*/ 114221 w 3956870"/>
              <a:gd name="T49" fmla="*/ 361950 h 1130300"/>
              <a:gd name="T50" fmla="*/ 139626 w 3956870"/>
              <a:gd name="T51" fmla="*/ 234950 h 1130300"/>
              <a:gd name="T52" fmla="*/ 215841 w 3956870"/>
              <a:gd name="T53" fmla="*/ 152400 h 1130300"/>
              <a:gd name="T54" fmla="*/ 304758 w 3956870"/>
              <a:gd name="T55" fmla="*/ 127000 h 1130300"/>
              <a:gd name="T56" fmla="*/ 552456 w 3956870"/>
              <a:gd name="T57" fmla="*/ 107950 h 1130300"/>
              <a:gd name="T58" fmla="*/ 711237 w 3956870"/>
              <a:gd name="T59" fmla="*/ 82550 h 1130300"/>
              <a:gd name="T60" fmla="*/ 825559 w 3956870"/>
              <a:gd name="T61" fmla="*/ 44450 h 1130300"/>
              <a:gd name="T62" fmla="*/ 933530 w 3956870"/>
              <a:gd name="T63" fmla="*/ 19050 h 1130300"/>
              <a:gd name="T64" fmla="*/ 1041501 w 3956870"/>
              <a:gd name="T65" fmla="*/ 6350 h 1130300"/>
              <a:gd name="T66" fmla="*/ 2038644 w 3956870"/>
              <a:gd name="T67" fmla="*/ 12700 h 1130300"/>
              <a:gd name="T68" fmla="*/ 2400664 w 3956870"/>
              <a:gd name="T69" fmla="*/ 38100 h 1130300"/>
              <a:gd name="T70" fmla="*/ 2597552 w 3956870"/>
              <a:gd name="T71" fmla="*/ 63500 h 1130300"/>
              <a:gd name="T72" fmla="*/ 2788089 w 3956870"/>
              <a:gd name="T73" fmla="*/ 88900 h 1130300"/>
              <a:gd name="T74" fmla="*/ 2978626 w 3956870"/>
              <a:gd name="T75" fmla="*/ 114300 h 1130300"/>
              <a:gd name="T76" fmla="*/ 3016734 w 3956870"/>
              <a:gd name="T77" fmla="*/ 133350 h 1130300"/>
              <a:gd name="T78" fmla="*/ 3073895 w 3956870"/>
              <a:gd name="T79" fmla="*/ 165100 h 1130300"/>
              <a:gd name="T80" fmla="*/ 3137407 w 3956870"/>
              <a:gd name="T81" fmla="*/ 190500 h 1130300"/>
              <a:gd name="T82" fmla="*/ 3219973 w 3956870"/>
              <a:gd name="T83" fmla="*/ 215900 h 1130300"/>
              <a:gd name="T84" fmla="*/ 3289837 w 3956870"/>
              <a:gd name="T85" fmla="*/ 247650 h 1130300"/>
              <a:gd name="T86" fmla="*/ 3353349 w 3956870"/>
              <a:gd name="T87" fmla="*/ 273050 h 1130300"/>
              <a:gd name="T88" fmla="*/ 3410510 w 3956870"/>
              <a:gd name="T89" fmla="*/ 292100 h 1130300"/>
              <a:gd name="T90" fmla="*/ 3454969 w 3956870"/>
              <a:gd name="T91" fmla="*/ 317500 h 1130300"/>
              <a:gd name="T92" fmla="*/ 3556588 w 3956870"/>
              <a:gd name="T93" fmla="*/ 361950 h 1130300"/>
              <a:gd name="T94" fmla="*/ 3658208 w 3956870"/>
              <a:gd name="T95" fmla="*/ 419100 h 1130300"/>
              <a:gd name="T96" fmla="*/ 3715369 w 3956870"/>
              <a:gd name="T97" fmla="*/ 450850 h 1130300"/>
              <a:gd name="T98" fmla="*/ 3740774 w 3956870"/>
              <a:gd name="T99" fmla="*/ 476250 h 1130300"/>
              <a:gd name="T100" fmla="*/ 3772530 w 3956870"/>
              <a:gd name="T101" fmla="*/ 508000 h 1130300"/>
              <a:gd name="T102" fmla="*/ 3810638 w 3956870"/>
              <a:gd name="T103" fmla="*/ 577850 h 1130300"/>
              <a:gd name="T104" fmla="*/ 3855096 w 3956870"/>
              <a:gd name="T105" fmla="*/ 641350 h 1130300"/>
              <a:gd name="T106" fmla="*/ 3905906 w 3956870"/>
              <a:gd name="T107" fmla="*/ 774700 h 1130300"/>
              <a:gd name="T108" fmla="*/ 3931311 w 3956870"/>
              <a:gd name="T109" fmla="*/ 838200 h 1130300"/>
              <a:gd name="T110" fmla="*/ 3950365 w 3956870"/>
              <a:gd name="T111" fmla="*/ 876300 h 113030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956870" h="1130300">
                <a:moveTo>
                  <a:pt x="3727349" y="1028700"/>
                </a:moveTo>
                <a:cubicBezTo>
                  <a:pt x="3714649" y="1030817"/>
                  <a:pt x="3701555" y="1031264"/>
                  <a:pt x="3689249" y="1035050"/>
                </a:cubicBezTo>
                <a:cubicBezTo>
                  <a:pt x="3632242" y="1052591"/>
                  <a:pt x="3661482" y="1049967"/>
                  <a:pt x="3619399" y="1066800"/>
                </a:cubicBezTo>
                <a:cubicBezTo>
                  <a:pt x="3606970" y="1071772"/>
                  <a:pt x="3593999" y="1075267"/>
                  <a:pt x="3581299" y="1079500"/>
                </a:cubicBezTo>
                <a:cubicBezTo>
                  <a:pt x="3574949" y="1081617"/>
                  <a:pt x="3568813" y="1084537"/>
                  <a:pt x="3562249" y="1085850"/>
                </a:cubicBezTo>
                <a:cubicBezTo>
                  <a:pt x="3551666" y="1087967"/>
                  <a:pt x="3540912" y="1089360"/>
                  <a:pt x="3530499" y="1092200"/>
                </a:cubicBezTo>
                <a:cubicBezTo>
                  <a:pt x="3517584" y="1095722"/>
                  <a:pt x="3505386" y="1101653"/>
                  <a:pt x="3492399" y="1104900"/>
                </a:cubicBezTo>
                <a:cubicBezTo>
                  <a:pt x="3474160" y="1109460"/>
                  <a:pt x="3446616" y="1117063"/>
                  <a:pt x="3428899" y="1117600"/>
                </a:cubicBezTo>
                <a:cubicBezTo>
                  <a:pt x="3301940" y="1121447"/>
                  <a:pt x="3174896" y="1121682"/>
                  <a:pt x="3047899" y="1123950"/>
                </a:cubicBezTo>
                <a:lnTo>
                  <a:pt x="2717699" y="1130300"/>
                </a:lnTo>
                <a:lnTo>
                  <a:pt x="1847749" y="1117600"/>
                </a:lnTo>
                <a:cubicBezTo>
                  <a:pt x="1832791" y="1117066"/>
                  <a:pt x="1818192" y="1112739"/>
                  <a:pt x="1803299" y="1111250"/>
                </a:cubicBezTo>
                <a:cubicBezTo>
                  <a:pt x="1775838" y="1108504"/>
                  <a:pt x="1748266" y="1107017"/>
                  <a:pt x="1720749" y="1104900"/>
                </a:cubicBezTo>
                <a:cubicBezTo>
                  <a:pt x="1712282" y="1102783"/>
                  <a:pt x="1703740" y="1100948"/>
                  <a:pt x="1695349" y="1098550"/>
                </a:cubicBezTo>
                <a:cubicBezTo>
                  <a:pt x="1688913" y="1096711"/>
                  <a:pt x="1682833" y="1093652"/>
                  <a:pt x="1676299" y="1092200"/>
                </a:cubicBezTo>
                <a:cubicBezTo>
                  <a:pt x="1628338" y="1081542"/>
                  <a:pt x="1640717" y="1090923"/>
                  <a:pt x="1587399" y="1073150"/>
                </a:cubicBezTo>
                <a:cubicBezTo>
                  <a:pt x="1564149" y="1065400"/>
                  <a:pt x="1542615" y="1057681"/>
                  <a:pt x="1517549" y="1054100"/>
                </a:cubicBezTo>
                <a:cubicBezTo>
                  <a:pt x="1502732" y="1051983"/>
                  <a:pt x="1487825" y="1050427"/>
                  <a:pt x="1473099" y="1047750"/>
                </a:cubicBezTo>
                <a:cubicBezTo>
                  <a:pt x="1464513" y="1046189"/>
                  <a:pt x="1456339" y="1042634"/>
                  <a:pt x="1447699" y="1041400"/>
                </a:cubicBezTo>
                <a:cubicBezTo>
                  <a:pt x="1426641" y="1038392"/>
                  <a:pt x="1405341" y="1037399"/>
                  <a:pt x="1384199" y="1035050"/>
                </a:cubicBezTo>
                <a:cubicBezTo>
                  <a:pt x="1364936" y="1032910"/>
                  <a:pt x="1309607" y="1025793"/>
                  <a:pt x="1288949" y="1022350"/>
                </a:cubicBezTo>
                <a:cubicBezTo>
                  <a:pt x="1278303" y="1020576"/>
                  <a:pt x="1267897" y="1017426"/>
                  <a:pt x="1257199" y="1016000"/>
                </a:cubicBezTo>
                <a:cubicBezTo>
                  <a:pt x="1104576" y="995650"/>
                  <a:pt x="1260870" y="1020845"/>
                  <a:pt x="1155599" y="1003300"/>
                </a:cubicBezTo>
                <a:cubicBezTo>
                  <a:pt x="1098449" y="1005417"/>
                  <a:pt x="1041220" y="1005968"/>
                  <a:pt x="984149" y="1009650"/>
                </a:cubicBezTo>
                <a:cubicBezTo>
                  <a:pt x="979477" y="1009951"/>
                  <a:pt x="946150" y="1019124"/>
                  <a:pt x="939699" y="1022350"/>
                </a:cubicBezTo>
                <a:cubicBezTo>
                  <a:pt x="932873" y="1025763"/>
                  <a:pt x="927664" y="1032044"/>
                  <a:pt x="920649" y="1035050"/>
                </a:cubicBezTo>
                <a:cubicBezTo>
                  <a:pt x="912627" y="1038488"/>
                  <a:pt x="903783" y="1039571"/>
                  <a:pt x="895249" y="1041400"/>
                </a:cubicBezTo>
                <a:cubicBezTo>
                  <a:pt x="874142" y="1045923"/>
                  <a:pt x="852227" y="1047274"/>
                  <a:pt x="831749" y="1054100"/>
                </a:cubicBezTo>
                <a:cubicBezTo>
                  <a:pt x="825399" y="1056217"/>
                  <a:pt x="818966" y="1058100"/>
                  <a:pt x="812699" y="1060450"/>
                </a:cubicBezTo>
                <a:cubicBezTo>
                  <a:pt x="802026" y="1064452"/>
                  <a:pt x="791763" y="1069545"/>
                  <a:pt x="780949" y="1073150"/>
                </a:cubicBezTo>
                <a:cubicBezTo>
                  <a:pt x="772670" y="1075910"/>
                  <a:pt x="764016" y="1077383"/>
                  <a:pt x="755549" y="1079500"/>
                </a:cubicBezTo>
                <a:cubicBezTo>
                  <a:pt x="749199" y="1083733"/>
                  <a:pt x="743473" y="1089100"/>
                  <a:pt x="736499" y="1092200"/>
                </a:cubicBezTo>
                <a:lnTo>
                  <a:pt x="679349" y="1111250"/>
                </a:lnTo>
                <a:lnTo>
                  <a:pt x="641249" y="1123950"/>
                </a:lnTo>
                <a:cubicBezTo>
                  <a:pt x="548116" y="1119717"/>
                  <a:pt x="454804" y="1118400"/>
                  <a:pt x="361849" y="1111250"/>
                </a:cubicBezTo>
                <a:cubicBezTo>
                  <a:pt x="344446" y="1109911"/>
                  <a:pt x="328328" y="1101018"/>
                  <a:pt x="311049" y="1098550"/>
                </a:cubicBezTo>
                <a:lnTo>
                  <a:pt x="266599" y="1092200"/>
                </a:lnTo>
                <a:cubicBezTo>
                  <a:pt x="253899" y="1085850"/>
                  <a:pt x="241682" y="1078423"/>
                  <a:pt x="228499" y="1073150"/>
                </a:cubicBezTo>
                <a:cubicBezTo>
                  <a:pt x="209855" y="1065692"/>
                  <a:pt x="190830" y="1058970"/>
                  <a:pt x="171349" y="1054100"/>
                </a:cubicBezTo>
                <a:cubicBezTo>
                  <a:pt x="139455" y="1046127"/>
                  <a:pt x="154228" y="1050510"/>
                  <a:pt x="126899" y="1041400"/>
                </a:cubicBezTo>
                <a:cubicBezTo>
                  <a:pt x="103558" y="1022728"/>
                  <a:pt x="96235" y="1013232"/>
                  <a:pt x="69749" y="1003300"/>
                </a:cubicBezTo>
                <a:cubicBezTo>
                  <a:pt x="61577" y="1000236"/>
                  <a:pt x="52816" y="999067"/>
                  <a:pt x="44349" y="996950"/>
                </a:cubicBezTo>
                <a:cubicBezTo>
                  <a:pt x="-31172" y="883669"/>
                  <a:pt x="9120" y="959886"/>
                  <a:pt x="25299" y="679450"/>
                </a:cubicBezTo>
                <a:cubicBezTo>
                  <a:pt x="25814" y="670526"/>
                  <a:pt x="40917" y="620412"/>
                  <a:pt x="44349" y="603250"/>
                </a:cubicBezTo>
                <a:cubicBezTo>
                  <a:pt x="48582" y="582083"/>
                  <a:pt x="50223" y="560228"/>
                  <a:pt x="57049" y="539750"/>
                </a:cubicBezTo>
                <a:lnTo>
                  <a:pt x="76099" y="482600"/>
                </a:lnTo>
                <a:cubicBezTo>
                  <a:pt x="78216" y="476250"/>
                  <a:pt x="79963" y="469765"/>
                  <a:pt x="82449" y="463550"/>
                </a:cubicBezTo>
                <a:cubicBezTo>
                  <a:pt x="86682" y="452967"/>
                  <a:pt x="91874" y="442718"/>
                  <a:pt x="95149" y="431800"/>
                </a:cubicBezTo>
                <a:cubicBezTo>
                  <a:pt x="98250" y="421462"/>
                  <a:pt x="98659" y="410463"/>
                  <a:pt x="101499" y="400050"/>
                </a:cubicBezTo>
                <a:cubicBezTo>
                  <a:pt x="105021" y="387135"/>
                  <a:pt x="110952" y="374937"/>
                  <a:pt x="114199" y="361950"/>
                </a:cubicBezTo>
                <a:cubicBezTo>
                  <a:pt x="120994" y="334771"/>
                  <a:pt x="121525" y="334359"/>
                  <a:pt x="126899" y="304800"/>
                </a:cubicBezTo>
                <a:cubicBezTo>
                  <a:pt x="129539" y="290279"/>
                  <a:pt x="135321" y="250635"/>
                  <a:pt x="139599" y="234950"/>
                </a:cubicBezTo>
                <a:cubicBezTo>
                  <a:pt x="155585" y="176335"/>
                  <a:pt x="140118" y="210993"/>
                  <a:pt x="177699" y="184150"/>
                </a:cubicBezTo>
                <a:cubicBezTo>
                  <a:pt x="200585" y="167803"/>
                  <a:pt x="190603" y="163198"/>
                  <a:pt x="215799" y="152400"/>
                </a:cubicBezTo>
                <a:cubicBezTo>
                  <a:pt x="223821" y="148962"/>
                  <a:pt x="232840" y="148558"/>
                  <a:pt x="241199" y="146050"/>
                </a:cubicBezTo>
                <a:cubicBezTo>
                  <a:pt x="273596" y="136331"/>
                  <a:pt x="275427" y="132854"/>
                  <a:pt x="304699" y="127000"/>
                </a:cubicBezTo>
                <a:cubicBezTo>
                  <a:pt x="345485" y="118843"/>
                  <a:pt x="374422" y="117002"/>
                  <a:pt x="418999" y="114300"/>
                </a:cubicBezTo>
                <a:cubicBezTo>
                  <a:pt x="463418" y="111608"/>
                  <a:pt x="507935" y="110726"/>
                  <a:pt x="552349" y="107950"/>
                </a:cubicBezTo>
                <a:cubicBezTo>
                  <a:pt x="599719" y="104989"/>
                  <a:pt x="627814" y="100898"/>
                  <a:pt x="672999" y="95250"/>
                </a:cubicBezTo>
                <a:cubicBezTo>
                  <a:pt x="685699" y="91017"/>
                  <a:pt x="698184" y="86072"/>
                  <a:pt x="711099" y="82550"/>
                </a:cubicBezTo>
                <a:cubicBezTo>
                  <a:pt x="725045" y="78746"/>
                  <a:pt x="768502" y="71924"/>
                  <a:pt x="780949" y="69850"/>
                </a:cubicBezTo>
                <a:cubicBezTo>
                  <a:pt x="794884" y="60560"/>
                  <a:pt x="809286" y="49821"/>
                  <a:pt x="825399" y="44450"/>
                </a:cubicBezTo>
                <a:cubicBezTo>
                  <a:pt x="856522" y="34076"/>
                  <a:pt x="877725" y="32116"/>
                  <a:pt x="907949" y="25400"/>
                </a:cubicBezTo>
                <a:cubicBezTo>
                  <a:pt x="916468" y="23507"/>
                  <a:pt x="924723" y="20377"/>
                  <a:pt x="933349" y="19050"/>
                </a:cubicBezTo>
                <a:cubicBezTo>
                  <a:pt x="952293" y="16135"/>
                  <a:pt x="971463" y="14940"/>
                  <a:pt x="990499" y="12700"/>
                </a:cubicBezTo>
                <a:cubicBezTo>
                  <a:pt x="1007447" y="10706"/>
                  <a:pt x="1024255" y="7202"/>
                  <a:pt x="1041299" y="6350"/>
                </a:cubicBezTo>
                <a:cubicBezTo>
                  <a:pt x="1108981" y="2966"/>
                  <a:pt x="1176766" y="2117"/>
                  <a:pt x="1244499" y="0"/>
                </a:cubicBezTo>
                <a:lnTo>
                  <a:pt x="2038249" y="12700"/>
                </a:lnTo>
                <a:cubicBezTo>
                  <a:pt x="2251809" y="16679"/>
                  <a:pt x="2208249" y="14864"/>
                  <a:pt x="2355749" y="25400"/>
                </a:cubicBezTo>
                <a:cubicBezTo>
                  <a:pt x="2370566" y="29633"/>
                  <a:pt x="2384919" y="36107"/>
                  <a:pt x="2400199" y="38100"/>
                </a:cubicBezTo>
                <a:cubicBezTo>
                  <a:pt x="2485206" y="49188"/>
                  <a:pt x="2482115" y="37973"/>
                  <a:pt x="2546249" y="50800"/>
                </a:cubicBezTo>
                <a:cubicBezTo>
                  <a:pt x="2563365" y="54223"/>
                  <a:pt x="2579860" y="60467"/>
                  <a:pt x="2597049" y="63500"/>
                </a:cubicBezTo>
                <a:cubicBezTo>
                  <a:pt x="2615925" y="66831"/>
                  <a:pt x="2635200" y="67317"/>
                  <a:pt x="2654199" y="69850"/>
                </a:cubicBezTo>
                <a:cubicBezTo>
                  <a:pt x="2698706" y="75784"/>
                  <a:pt x="2742780" y="85456"/>
                  <a:pt x="2787549" y="88900"/>
                </a:cubicBezTo>
                <a:cubicBezTo>
                  <a:pt x="2889210" y="96720"/>
                  <a:pt x="2842670" y="92202"/>
                  <a:pt x="2927249" y="101600"/>
                </a:cubicBezTo>
                <a:cubicBezTo>
                  <a:pt x="2944182" y="105833"/>
                  <a:pt x="2961490" y="108780"/>
                  <a:pt x="2978049" y="114300"/>
                </a:cubicBezTo>
                <a:cubicBezTo>
                  <a:pt x="2984399" y="116417"/>
                  <a:pt x="2991112" y="117657"/>
                  <a:pt x="2997099" y="120650"/>
                </a:cubicBezTo>
                <a:cubicBezTo>
                  <a:pt x="3003925" y="124063"/>
                  <a:pt x="3009523" y="129564"/>
                  <a:pt x="3016149" y="133350"/>
                </a:cubicBezTo>
                <a:cubicBezTo>
                  <a:pt x="3024368" y="138046"/>
                  <a:pt x="3033274" y="141453"/>
                  <a:pt x="3041549" y="146050"/>
                </a:cubicBezTo>
                <a:cubicBezTo>
                  <a:pt x="3052338" y="152044"/>
                  <a:pt x="3061590" y="161197"/>
                  <a:pt x="3073299" y="165100"/>
                </a:cubicBezTo>
                <a:cubicBezTo>
                  <a:pt x="3087498" y="169833"/>
                  <a:pt x="3102932" y="169333"/>
                  <a:pt x="3117749" y="171450"/>
                </a:cubicBezTo>
                <a:cubicBezTo>
                  <a:pt x="3124099" y="177800"/>
                  <a:pt x="3129002" y="186045"/>
                  <a:pt x="3136799" y="190500"/>
                </a:cubicBezTo>
                <a:cubicBezTo>
                  <a:pt x="3144376" y="194830"/>
                  <a:pt x="3154027" y="193786"/>
                  <a:pt x="3162199" y="196850"/>
                </a:cubicBezTo>
                <a:cubicBezTo>
                  <a:pt x="3222291" y="219384"/>
                  <a:pt x="3149769" y="201984"/>
                  <a:pt x="3219349" y="215900"/>
                </a:cubicBezTo>
                <a:cubicBezTo>
                  <a:pt x="3257955" y="241637"/>
                  <a:pt x="3216936" y="217376"/>
                  <a:pt x="3263799" y="234950"/>
                </a:cubicBezTo>
                <a:cubicBezTo>
                  <a:pt x="3272662" y="238274"/>
                  <a:pt x="3280336" y="244326"/>
                  <a:pt x="3289199" y="247650"/>
                </a:cubicBezTo>
                <a:cubicBezTo>
                  <a:pt x="3297371" y="250714"/>
                  <a:pt x="3306496" y="250759"/>
                  <a:pt x="3314599" y="254000"/>
                </a:cubicBezTo>
                <a:cubicBezTo>
                  <a:pt x="3327782" y="259273"/>
                  <a:pt x="3339516" y="267777"/>
                  <a:pt x="3352699" y="273050"/>
                </a:cubicBezTo>
                <a:cubicBezTo>
                  <a:pt x="3360802" y="276291"/>
                  <a:pt x="3369820" y="276640"/>
                  <a:pt x="3378099" y="279400"/>
                </a:cubicBezTo>
                <a:cubicBezTo>
                  <a:pt x="3388913" y="283005"/>
                  <a:pt x="3399433" y="287471"/>
                  <a:pt x="3409849" y="292100"/>
                </a:cubicBezTo>
                <a:cubicBezTo>
                  <a:pt x="3418499" y="295945"/>
                  <a:pt x="3427030" y="300104"/>
                  <a:pt x="3435249" y="304800"/>
                </a:cubicBezTo>
                <a:cubicBezTo>
                  <a:pt x="3441875" y="308586"/>
                  <a:pt x="3447473" y="314087"/>
                  <a:pt x="3454299" y="317500"/>
                </a:cubicBezTo>
                <a:cubicBezTo>
                  <a:pt x="3544357" y="362529"/>
                  <a:pt x="3444645" y="309071"/>
                  <a:pt x="3505099" y="336550"/>
                </a:cubicBezTo>
                <a:cubicBezTo>
                  <a:pt x="3522334" y="344384"/>
                  <a:pt x="3540753" y="350591"/>
                  <a:pt x="3555899" y="361950"/>
                </a:cubicBezTo>
                <a:cubicBezTo>
                  <a:pt x="3588281" y="386236"/>
                  <a:pt x="3571032" y="378433"/>
                  <a:pt x="3606699" y="387350"/>
                </a:cubicBezTo>
                <a:cubicBezTo>
                  <a:pt x="3631009" y="405583"/>
                  <a:pt x="3630381" y="407478"/>
                  <a:pt x="3657499" y="419100"/>
                </a:cubicBezTo>
                <a:cubicBezTo>
                  <a:pt x="3663651" y="421737"/>
                  <a:pt x="3670698" y="422199"/>
                  <a:pt x="3676549" y="425450"/>
                </a:cubicBezTo>
                <a:cubicBezTo>
                  <a:pt x="3689892" y="432863"/>
                  <a:pt x="3714649" y="450850"/>
                  <a:pt x="3714649" y="450850"/>
                </a:cubicBezTo>
                <a:cubicBezTo>
                  <a:pt x="3716766" y="457200"/>
                  <a:pt x="3716266" y="465167"/>
                  <a:pt x="3720999" y="469900"/>
                </a:cubicBezTo>
                <a:cubicBezTo>
                  <a:pt x="3725732" y="474633"/>
                  <a:pt x="3734062" y="473257"/>
                  <a:pt x="3740049" y="476250"/>
                </a:cubicBezTo>
                <a:cubicBezTo>
                  <a:pt x="3746875" y="479663"/>
                  <a:pt x="3752749" y="484717"/>
                  <a:pt x="3759099" y="488950"/>
                </a:cubicBezTo>
                <a:cubicBezTo>
                  <a:pt x="3763332" y="495300"/>
                  <a:pt x="3768386" y="501174"/>
                  <a:pt x="3771799" y="508000"/>
                </a:cubicBezTo>
                <a:cubicBezTo>
                  <a:pt x="3793404" y="551210"/>
                  <a:pt x="3757815" y="499596"/>
                  <a:pt x="3790849" y="552450"/>
                </a:cubicBezTo>
                <a:cubicBezTo>
                  <a:pt x="3796458" y="561425"/>
                  <a:pt x="3804290" y="568875"/>
                  <a:pt x="3809899" y="577850"/>
                </a:cubicBezTo>
                <a:cubicBezTo>
                  <a:pt x="3814916" y="585877"/>
                  <a:pt x="3817903" y="595031"/>
                  <a:pt x="3822599" y="603250"/>
                </a:cubicBezTo>
                <a:cubicBezTo>
                  <a:pt x="3834387" y="623878"/>
                  <a:pt x="3836838" y="623839"/>
                  <a:pt x="3854349" y="641350"/>
                </a:cubicBezTo>
                <a:cubicBezTo>
                  <a:pt x="3869462" y="686690"/>
                  <a:pt x="3859623" y="668311"/>
                  <a:pt x="3879749" y="698500"/>
                </a:cubicBezTo>
                <a:cubicBezTo>
                  <a:pt x="3890544" y="741679"/>
                  <a:pt x="3886922" y="742802"/>
                  <a:pt x="3905149" y="774700"/>
                </a:cubicBezTo>
                <a:cubicBezTo>
                  <a:pt x="3908935" y="781326"/>
                  <a:pt x="3914436" y="786924"/>
                  <a:pt x="3917849" y="793750"/>
                </a:cubicBezTo>
                <a:cubicBezTo>
                  <a:pt x="3930206" y="818464"/>
                  <a:pt x="3918342" y="809716"/>
                  <a:pt x="3930549" y="838200"/>
                </a:cubicBezTo>
                <a:cubicBezTo>
                  <a:pt x="3933555" y="845215"/>
                  <a:pt x="3939836" y="850424"/>
                  <a:pt x="3943249" y="857250"/>
                </a:cubicBezTo>
                <a:cubicBezTo>
                  <a:pt x="3946242" y="863237"/>
                  <a:pt x="3947482" y="869950"/>
                  <a:pt x="3949599" y="876300"/>
                </a:cubicBezTo>
                <a:cubicBezTo>
                  <a:pt x="3960439" y="952181"/>
                  <a:pt x="3955949" y="905783"/>
                  <a:pt x="3955949" y="101600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92375610-1DC5-46C5-96D6-FB42F1A81BC0}"/>
              </a:ext>
            </a:extLst>
          </p:cNvPr>
          <p:cNvSpPr txBox="1"/>
          <p:nvPr/>
        </p:nvSpPr>
        <p:spPr>
          <a:xfrm>
            <a:off x="7337569" y="2134844"/>
            <a:ext cx="2319546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i="1" dirty="0">
                <a:cs typeface="Times New Roman" pitchFamily="18" charset="0"/>
              </a:rPr>
              <a:t>X</a:t>
            </a:r>
            <a:r>
              <a:rPr lang="zh-CN" altLang="en-US" sz="1600" dirty="0">
                <a:cs typeface="Times New Roman" pitchFamily="18" charset="0"/>
              </a:rPr>
              <a:t>：</a:t>
            </a:r>
            <a:r>
              <a:rPr lang="en-US" altLang="en-US" sz="1600" dirty="0">
                <a:cs typeface="Times New Roman" pitchFamily="18" charset="0"/>
              </a:rPr>
              <a:t> all </a:t>
            </a:r>
            <a:r>
              <a:rPr lang="en-US" altLang="en-US" sz="1600" i="1" dirty="0">
                <a:cs typeface="Times New Roman" pitchFamily="18" charset="0"/>
              </a:rPr>
              <a:t>courses</a:t>
            </a:r>
            <a:r>
              <a:rPr lang="en-US" altLang="en-US" sz="1600" dirty="0">
                <a:cs typeface="Times New Roman" pitchFamily="18" charset="0"/>
              </a:rPr>
              <a:t> offered in </a:t>
            </a:r>
          </a:p>
          <a:p>
            <a:pPr>
              <a:defRPr/>
            </a:pPr>
            <a:r>
              <a:rPr lang="en-US" altLang="en-US" sz="1600" dirty="0">
                <a:cs typeface="Times New Roman" pitchFamily="18" charset="0"/>
              </a:rPr>
              <a:t>the </a:t>
            </a:r>
            <a:r>
              <a:rPr lang="en-US" altLang="en-US" sz="1600" dirty="0">
                <a:solidFill>
                  <a:srgbClr val="FF0000"/>
                </a:solidFill>
                <a:cs typeface="Times New Roman" pitchFamily="18" charset="0"/>
              </a:rPr>
              <a:t>Biology</a:t>
            </a:r>
            <a:r>
              <a:rPr lang="en-US" altLang="en-US" sz="1600" dirty="0">
                <a:cs typeface="Times New Roman" pitchFamily="18" charset="0"/>
              </a:rPr>
              <a:t> </a:t>
            </a:r>
            <a:r>
              <a:rPr lang="en-US" altLang="en-US" sz="1600" i="1" dirty="0">
                <a:cs typeface="Times New Roman" pitchFamily="18" charset="0"/>
              </a:rPr>
              <a:t>department</a:t>
            </a:r>
            <a:endParaRPr lang="zh-CN" altLang="en-US" sz="1600" dirty="0">
              <a:cs typeface="Times New Roman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C827A-235C-433A-9F17-CD96F1769318}"/>
              </a:ext>
            </a:extLst>
          </p:cNvPr>
          <p:cNvSpPr txBox="1"/>
          <p:nvPr/>
        </p:nvSpPr>
        <p:spPr>
          <a:xfrm>
            <a:off x="7489969" y="3650907"/>
            <a:ext cx="29687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i="1" dirty="0">
                <a:cs typeface="Times New Roman" pitchFamily="18" charset="0"/>
              </a:rPr>
              <a:t>Y</a:t>
            </a:r>
            <a:endParaRPr lang="zh-CN" altLang="en-US" i="1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97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114ADAA-E2AA-4594-8140-C361AE8D10DB}"/>
              </a:ext>
            </a:extLst>
          </p:cNvPr>
          <p:cNvGrpSpPr/>
          <p:nvPr/>
        </p:nvGrpSpPr>
        <p:grpSpPr>
          <a:xfrm>
            <a:off x="1203960" y="861060"/>
            <a:ext cx="9381963" cy="5717055"/>
            <a:chOff x="1298771" y="963605"/>
            <a:chExt cx="9118404" cy="5535620"/>
          </a:xfrm>
        </p:grpSpPr>
        <p:sp>
          <p:nvSpPr>
            <p:cNvPr id="20482" name="Text Box 5">
              <a:extLst>
                <a:ext uri="{FF2B5EF4-FFF2-40B4-BE49-F238E27FC236}">
                  <a16:creationId xmlns:a16="http://schemas.microsoft.com/office/drawing/2014/main" id="{3864EC46-5A94-4A58-816A-C4F27EE5BE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3839" y="6042025"/>
              <a:ext cx="33051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Times New Roman" panose="02020603050405020304" pitchFamily="18" charset="0"/>
                </a:rPr>
                <a:t>Fig. 2.9 </a:t>
              </a:r>
              <a:r>
                <a:rPr kumimoji="0" lang="en-US" altLang="zh-CN" dirty="0">
                  <a:latin typeface="Times New Roman" panose="02020603050405020304" pitchFamily="18" charset="0"/>
                </a:rPr>
                <a:t>Schema Diagram</a:t>
              </a:r>
            </a:p>
          </p:txBody>
        </p:sp>
        <p:pic>
          <p:nvPicPr>
            <p:cNvPr id="20484" name="Picture 1">
              <a:extLst>
                <a:ext uri="{FF2B5EF4-FFF2-40B4-BE49-F238E27FC236}">
                  <a16:creationId xmlns:a16="http://schemas.microsoft.com/office/drawing/2014/main" id="{FA4F496B-FB0D-4BCF-871D-843EF06C2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771" y="963605"/>
              <a:ext cx="9118404" cy="553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5" name="任意多边形 1">
              <a:extLst>
                <a:ext uri="{FF2B5EF4-FFF2-40B4-BE49-F238E27FC236}">
                  <a16:creationId xmlns:a16="http://schemas.microsoft.com/office/drawing/2014/main" id="{EC7FDA94-DFA6-4751-960D-AEF96970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988" y="2232026"/>
              <a:ext cx="2641600" cy="3775075"/>
            </a:xfrm>
            <a:custGeom>
              <a:avLst/>
              <a:gdLst>
                <a:gd name="T0" fmla="*/ 2377018 w 2641908"/>
                <a:gd name="T1" fmla="*/ 3248659 h 3775493"/>
                <a:gd name="T2" fmla="*/ 2246571 w 2641908"/>
                <a:gd name="T3" fmla="*/ 3437092 h 3775493"/>
                <a:gd name="T4" fmla="*/ 2130615 w 2641908"/>
                <a:gd name="T5" fmla="*/ 3582043 h 3775493"/>
                <a:gd name="T6" fmla="*/ 2043655 w 2641908"/>
                <a:gd name="T7" fmla="*/ 3683511 h 3775493"/>
                <a:gd name="T8" fmla="*/ 1913210 w 2641908"/>
                <a:gd name="T9" fmla="*/ 3770478 h 3775493"/>
                <a:gd name="T10" fmla="*/ 1579850 w 2641908"/>
                <a:gd name="T11" fmla="*/ 3726994 h 3775493"/>
                <a:gd name="T12" fmla="*/ 1391428 w 2641908"/>
                <a:gd name="T13" fmla="*/ 3625528 h 3775493"/>
                <a:gd name="T14" fmla="*/ 1217496 w 2641908"/>
                <a:gd name="T15" fmla="*/ 3480578 h 3775493"/>
                <a:gd name="T16" fmla="*/ 1029075 w 2641908"/>
                <a:gd name="T17" fmla="*/ 3364617 h 3775493"/>
                <a:gd name="T18" fmla="*/ 840653 w 2641908"/>
                <a:gd name="T19" fmla="*/ 3234166 h 3775493"/>
                <a:gd name="T20" fmla="*/ 652231 w 2641908"/>
                <a:gd name="T21" fmla="*/ 3089217 h 3775493"/>
                <a:gd name="T22" fmla="*/ 362354 w 2641908"/>
                <a:gd name="T23" fmla="*/ 2987749 h 3775493"/>
                <a:gd name="T24" fmla="*/ 289878 w 2641908"/>
                <a:gd name="T25" fmla="*/ 2915274 h 3775493"/>
                <a:gd name="T26" fmla="*/ 144939 w 2641908"/>
                <a:gd name="T27" fmla="*/ 2639870 h 3775493"/>
                <a:gd name="T28" fmla="*/ 86966 w 2641908"/>
                <a:gd name="T29" fmla="*/ 2422446 h 3775493"/>
                <a:gd name="T30" fmla="*/ 28993 w 2641908"/>
                <a:gd name="T31" fmla="*/ 2002086 h 3775493"/>
                <a:gd name="T32" fmla="*/ 14491 w 2641908"/>
                <a:gd name="T33" fmla="*/ 1059916 h 3775493"/>
                <a:gd name="T34" fmla="*/ 57974 w 2641908"/>
                <a:gd name="T35" fmla="*/ 16269 h 3775493"/>
                <a:gd name="T36" fmla="*/ 492797 w 2641908"/>
                <a:gd name="T37" fmla="*/ 30771 h 3775493"/>
                <a:gd name="T38" fmla="*/ 811660 w 2641908"/>
                <a:gd name="T39" fmla="*/ 59752 h 3775493"/>
                <a:gd name="T40" fmla="*/ 985592 w 2641908"/>
                <a:gd name="T41" fmla="*/ 161220 h 3775493"/>
                <a:gd name="T42" fmla="*/ 1101543 w 2641908"/>
                <a:gd name="T43" fmla="*/ 204703 h 3775493"/>
                <a:gd name="T44" fmla="*/ 1246487 w 2641908"/>
                <a:gd name="T45" fmla="*/ 291680 h 3775493"/>
                <a:gd name="T46" fmla="*/ 1695796 w 2641908"/>
                <a:gd name="T47" fmla="*/ 320661 h 3775493"/>
                <a:gd name="T48" fmla="*/ 1782762 w 2641908"/>
                <a:gd name="T49" fmla="*/ 364156 h 3775493"/>
                <a:gd name="T50" fmla="*/ 1855233 w 2641908"/>
                <a:gd name="T51" fmla="*/ 596072 h 3775493"/>
                <a:gd name="T52" fmla="*/ 1971183 w 2641908"/>
                <a:gd name="T53" fmla="*/ 900464 h 3775493"/>
                <a:gd name="T54" fmla="*/ 2014666 w 2641908"/>
                <a:gd name="T55" fmla="*/ 1132390 h 3775493"/>
                <a:gd name="T56" fmla="*/ 2072639 w 2641908"/>
                <a:gd name="T57" fmla="*/ 1465777 h 3775493"/>
                <a:gd name="T58" fmla="*/ 2116122 w 2641908"/>
                <a:gd name="T59" fmla="*/ 1625219 h 3775493"/>
                <a:gd name="T60" fmla="*/ 2145115 w 2641908"/>
                <a:gd name="T61" fmla="*/ 1813652 h 3775493"/>
                <a:gd name="T62" fmla="*/ 2232077 w 2641908"/>
                <a:gd name="T63" fmla="*/ 2016585 h 3775493"/>
                <a:gd name="T64" fmla="*/ 2362519 w 2641908"/>
                <a:gd name="T65" fmla="*/ 2277497 h 3775493"/>
                <a:gd name="T66" fmla="*/ 2434992 w 2641908"/>
                <a:gd name="T67" fmla="*/ 2378956 h 3775493"/>
                <a:gd name="T68" fmla="*/ 2463980 w 2641908"/>
                <a:gd name="T69" fmla="*/ 2494921 h 3775493"/>
                <a:gd name="T70" fmla="*/ 2565440 w 2641908"/>
                <a:gd name="T71" fmla="*/ 2639870 h 3775493"/>
                <a:gd name="T72" fmla="*/ 2637904 w 2641908"/>
                <a:gd name="T73" fmla="*/ 2784818 h 3775493"/>
                <a:gd name="T74" fmla="*/ 2594423 w 2641908"/>
                <a:gd name="T75" fmla="*/ 3103708 h 3775493"/>
                <a:gd name="T76" fmla="*/ 2478475 w 2641908"/>
                <a:gd name="T77" fmla="*/ 3219666 h 3775493"/>
                <a:gd name="T78" fmla="*/ 2348027 w 2641908"/>
                <a:gd name="T79" fmla="*/ 3292141 h 377549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641908" h="3775493">
                  <a:moveTo>
                    <a:pt x="2394858" y="3180407"/>
                  </a:moveTo>
                  <a:cubicBezTo>
                    <a:pt x="2390020" y="3204598"/>
                    <a:pt x="2392583" y="3231560"/>
                    <a:pt x="2380343" y="3252979"/>
                  </a:cubicBezTo>
                  <a:cubicBezTo>
                    <a:pt x="2352975" y="3300873"/>
                    <a:pt x="2310142" y="3338253"/>
                    <a:pt x="2278743" y="3383607"/>
                  </a:cubicBezTo>
                  <a:cubicBezTo>
                    <a:pt x="2266427" y="3401396"/>
                    <a:pt x="2262697" y="3424355"/>
                    <a:pt x="2249715" y="3441664"/>
                  </a:cubicBezTo>
                  <a:cubicBezTo>
                    <a:pt x="2233294" y="3463559"/>
                    <a:pt x="2208755" y="3478350"/>
                    <a:pt x="2191658" y="3499721"/>
                  </a:cubicBezTo>
                  <a:cubicBezTo>
                    <a:pt x="2169863" y="3526964"/>
                    <a:pt x="2158270" y="3562137"/>
                    <a:pt x="2133600" y="3586807"/>
                  </a:cubicBezTo>
                  <a:cubicBezTo>
                    <a:pt x="2114248" y="3606159"/>
                    <a:pt x="2093354" y="3624084"/>
                    <a:pt x="2075543" y="3644864"/>
                  </a:cubicBezTo>
                  <a:cubicBezTo>
                    <a:pt x="2064191" y="3658108"/>
                    <a:pt x="2059643" y="3676920"/>
                    <a:pt x="2046515" y="3688407"/>
                  </a:cubicBezTo>
                  <a:cubicBezTo>
                    <a:pt x="2020259" y="3711381"/>
                    <a:pt x="1988458" y="3727112"/>
                    <a:pt x="1959429" y="3746464"/>
                  </a:cubicBezTo>
                  <a:lnTo>
                    <a:pt x="1915886" y="3775493"/>
                  </a:lnTo>
                  <a:lnTo>
                    <a:pt x="1654629" y="3746464"/>
                  </a:lnTo>
                  <a:cubicBezTo>
                    <a:pt x="1630167" y="3743273"/>
                    <a:pt x="1605461" y="3739751"/>
                    <a:pt x="1582058" y="3731950"/>
                  </a:cubicBezTo>
                  <a:cubicBezTo>
                    <a:pt x="1527154" y="3713649"/>
                    <a:pt x="1486603" y="3672468"/>
                    <a:pt x="1436915" y="3644864"/>
                  </a:cubicBezTo>
                  <a:cubicBezTo>
                    <a:pt x="1423541" y="3637434"/>
                    <a:pt x="1407886" y="3635188"/>
                    <a:pt x="1393372" y="3630350"/>
                  </a:cubicBezTo>
                  <a:cubicBezTo>
                    <a:pt x="1364343" y="3610998"/>
                    <a:pt x="1325638" y="3601322"/>
                    <a:pt x="1306286" y="3572293"/>
                  </a:cubicBezTo>
                  <a:cubicBezTo>
                    <a:pt x="1272493" y="3521603"/>
                    <a:pt x="1279212" y="3521214"/>
                    <a:pt x="1219200" y="3485207"/>
                  </a:cubicBezTo>
                  <a:cubicBezTo>
                    <a:pt x="1191370" y="3468509"/>
                    <a:pt x="1160486" y="3457425"/>
                    <a:pt x="1132115" y="3441664"/>
                  </a:cubicBezTo>
                  <a:cubicBezTo>
                    <a:pt x="1076834" y="3410952"/>
                    <a:pt x="1090893" y="3406830"/>
                    <a:pt x="1030515" y="3369093"/>
                  </a:cubicBezTo>
                  <a:cubicBezTo>
                    <a:pt x="915620" y="3297283"/>
                    <a:pt x="1031793" y="3395890"/>
                    <a:pt x="885372" y="3282007"/>
                  </a:cubicBezTo>
                  <a:cubicBezTo>
                    <a:pt x="869169" y="3269405"/>
                    <a:pt x="858032" y="3251066"/>
                    <a:pt x="841829" y="3238464"/>
                  </a:cubicBezTo>
                  <a:cubicBezTo>
                    <a:pt x="814290" y="3217045"/>
                    <a:pt x="779413" y="3205077"/>
                    <a:pt x="754743" y="3180407"/>
                  </a:cubicBezTo>
                  <a:cubicBezTo>
                    <a:pt x="725969" y="3151633"/>
                    <a:pt x="692931" y="3111005"/>
                    <a:pt x="653143" y="3093321"/>
                  </a:cubicBezTo>
                  <a:cubicBezTo>
                    <a:pt x="625182" y="3080894"/>
                    <a:pt x="593426" y="3077977"/>
                    <a:pt x="566058" y="3064293"/>
                  </a:cubicBezTo>
                  <a:cubicBezTo>
                    <a:pt x="423621" y="2993075"/>
                    <a:pt x="492628" y="3013351"/>
                    <a:pt x="362858" y="2991721"/>
                  </a:cubicBezTo>
                  <a:cubicBezTo>
                    <a:pt x="348344" y="2982045"/>
                    <a:pt x="331650" y="2975028"/>
                    <a:pt x="319315" y="2962693"/>
                  </a:cubicBezTo>
                  <a:cubicBezTo>
                    <a:pt x="306980" y="2950358"/>
                    <a:pt x="299428" y="2934006"/>
                    <a:pt x="290286" y="2919150"/>
                  </a:cubicBezTo>
                  <a:cubicBezTo>
                    <a:pt x="260716" y="2871098"/>
                    <a:pt x="221042" y="2827533"/>
                    <a:pt x="203200" y="2774007"/>
                  </a:cubicBezTo>
                  <a:cubicBezTo>
                    <a:pt x="178423" y="2699675"/>
                    <a:pt x="195528" y="2744148"/>
                    <a:pt x="145143" y="2643379"/>
                  </a:cubicBezTo>
                  <a:cubicBezTo>
                    <a:pt x="107439" y="2454854"/>
                    <a:pt x="158886" y="2689190"/>
                    <a:pt x="101600" y="2498236"/>
                  </a:cubicBezTo>
                  <a:cubicBezTo>
                    <a:pt x="94511" y="2474607"/>
                    <a:pt x="92437" y="2449746"/>
                    <a:pt x="87086" y="2425664"/>
                  </a:cubicBezTo>
                  <a:cubicBezTo>
                    <a:pt x="76871" y="2379696"/>
                    <a:pt x="63768" y="2342619"/>
                    <a:pt x="58058" y="2295036"/>
                  </a:cubicBezTo>
                  <a:cubicBezTo>
                    <a:pt x="46472" y="2198484"/>
                    <a:pt x="35497" y="2101779"/>
                    <a:pt x="29029" y="2004750"/>
                  </a:cubicBezTo>
                  <a:cubicBezTo>
                    <a:pt x="8071" y="1690368"/>
                    <a:pt x="18147" y="1859678"/>
                    <a:pt x="0" y="1496750"/>
                  </a:cubicBezTo>
                  <a:cubicBezTo>
                    <a:pt x="4838" y="1351607"/>
                    <a:pt x="11099" y="1206504"/>
                    <a:pt x="14515" y="1061321"/>
                  </a:cubicBezTo>
                  <a:cubicBezTo>
                    <a:pt x="34222" y="223768"/>
                    <a:pt x="-35880" y="522677"/>
                    <a:pt x="43543" y="204979"/>
                  </a:cubicBezTo>
                  <a:cubicBezTo>
                    <a:pt x="48381" y="142084"/>
                    <a:pt x="33209" y="74274"/>
                    <a:pt x="58058" y="16293"/>
                  </a:cubicBezTo>
                  <a:cubicBezTo>
                    <a:pt x="67776" y="-6382"/>
                    <a:pt x="105973" y="957"/>
                    <a:pt x="130629" y="1779"/>
                  </a:cubicBezTo>
                  <a:cubicBezTo>
                    <a:pt x="251900" y="5821"/>
                    <a:pt x="372566" y="20731"/>
                    <a:pt x="493486" y="30807"/>
                  </a:cubicBezTo>
                  <a:lnTo>
                    <a:pt x="653143" y="45321"/>
                  </a:lnTo>
                  <a:lnTo>
                    <a:pt x="812800" y="59836"/>
                  </a:lnTo>
                  <a:cubicBezTo>
                    <a:pt x="912616" y="126380"/>
                    <a:pt x="866788" y="106861"/>
                    <a:pt x="943429" y="132407"/>
                  </a:cubicBezTo>
                  <a:cubicBezTo>
                    <a:pt x="957943" y="142083"/>
                    <a:pt x="971370" y="153635"/>
                    <a:pt x="986972" y="161436"/>
                  </a:cubicBezTo>
                  <a:cubicBezTo>
                    <a:pt x="1010275" y="173088"/>
                    <a:pt x="1035148" y="181316"/>
                    <a:pt x="1059543" y="190464"/>
                  </a:cubicBezTo>
                  <a:cubicBezTo>
                    <a:pt x="1073868" y="195836"/>
                    <a:pt x="1089402" y="198137"/>
                    <a:pt x="1103086" y="204979"/>
                  </a:cubicBezTo>
                  <a:cubicBezTo>
                    <a:pt x="1148030" y="227451"/>
                    <a:pt x="1158643" y="251240"/>
                    <a:pt x="1204686" y="277550"/>
                  </a:cubicBezTo>
                  <a:cubicBezTo>
                    <a:pt x="1217970" y="285141"/>
                    <a:pt x="1232975" y="290891"/>
                    <a:pt x="1248229" y="292064"/>
                  </a:cubicBezTo>
                  <a:cubicBezTo>
                    <a:pt x="1359282" y="300607"/>
                    <a:pt x="1470782" y="301741"/>
                    <a:pt x="1582058" y="306579"/>
                  </a:cubicBezTo>
                  <a:cubicBezTo>
                    <a:pt x="1620763" y="311417"/>
                    <a:pt x="1660541" y="310830"/>
                    <a:pt x="1698172" y="321093"/>
                  </a:cubicBezTo>
                  <a:cubicBezTo>
                    <a:pt x="1715001" y="325683"/>
                    <a:pt x="1726113" y="342320"/>
                    <a:pt x="1741715" y="350121"/>
                  </a:cubicBezTo>
                  <a:cubicBezTo>
                    <a:pt x="1755399" y="356963"/>
                    <a:pt x="1770744" y="359798"/>
                    <a:pt x="1785258" y="364636"/>
                  </a:cubicBezTo>
                  <a:cubicBezTo>
                    <a:pt x="1820038" y="503757"/>
                    <a:pt x="1774148" y="331308"/>
                    <a:pt x="1828800" y="495264"/>
                  </a:cubicBezTo>
                  <a:cubicBezTo>
                    <a:pt x="1839938" y="528678"/>
                    <a:pt x="1846691" y="563450"/>
                    <a:pt x="1857829" y="596864"/>
                  </a:cubicBezTo>
                  <a:cubicBezTo>
                    <a:pt x="1878370" y="658485"/>
                    <a:pt x="1900794" y="697309"/>
                    <a:pt x="1930400" y="756521"/>
                  </a:cubicBezTo>
                  <a:cubicBezTo>
                    <a:pt x="1967601" y="979718"/>
                    <a:pt x="1917690" y="732906"/>
                    <a:pt x="1973943" y="901664"/>
                  </a:cubicBezTo>
                  <a:cubicBezTo>
                    <a:pt x="1985979" y="937773"/>
                    <a:pt x="1997711" y="1046898"/>
                    <a:pt x="2002972" y="1075836"/>
                  </a:cubicBezTo>
                  <a:cubicBezTo>
                    <a:pt x="2006540" y="1095462"/>
                    <a:pt x="2013000" y="1114456"/>
                    <a:pt x="2017486" y="1133893"/>
                  </a:cubicBezTo>
                  <a:cubicBezTo>
                    <a:pt x="2027516" y="1177356"/>
                    <a:pt x="2036839" y="1220978"/>
                    <a:pt x="2046515" y="1264521"/>
                  </a:cubicBezTo>
                  <a:cubicBezTo>
                    <a:pt x="2051684" y="1311045"/>
                    <a:pt x="2059233" y="1413354"/>
                    <a:pt x="2075543" y="1467721"/>
                  </a:cubicBezTo>
                  <a:cubicBezTo>
                    <a:pt x="2083030" y="1492676"/>
                    <a:pt x="2094896" y="1516102"/>
                    <a:pt x="2104572" y="1540293"/>
                  </a:cubicBezTo>
                  <a:cubicBezTo>
                    <a:pt x="2109410" y="1569322"/>
                    <a:pt x="2115436" y="1598177"/>
                    <a:pt x="2119086" y="1627379"/>
                  </a:cubicBezTo>
                  <a:cubicBezTo>
                    <a:pt x="2125117" y="1675626"/>
                    <a:pt x="2126207" y="1724464"/>
                    <a:pt x="2133600" y="1772521"/>
                  </a:cubicBezTo>
                  <a:cubicBezTo>
                    <a:pt x="2135926" y="1787643"/>
                    <a:pt x="2143912" y="1801353"/>
                    <a:pt x="2148115" y="1816064"/>
                  </a:cubicBezTo>
                  <a:cubicBezTo>
                    <a:pt x="2158637" y="1852889"/>
                    <a:pt x="2162229" y="1882865"/>
                    <a:pt x="2177143" y="1917664"/>
                  </a:cubicBezTo>
                  <a:cubicBezTo>
                    <a:pt x="2223342" y="2025462"/>
                    <a:pt x="2186617" y="1930195"/>
                    <a:pt x="2235200" y="2019264"/>
                  </a:cubicBezTo>
                  <a:cubicBezTo>
                    <a:pt x="2255922" y="2057254"/>
                    <a:pt x="2273905" y="2096674"/>
                    <a:pt x="2293258" y="2135379"/>
                  </a:cubicBezTo>
                  <a:lnTo>
                    <a:pt x="2365829" y="2280521"/>
                  </a:lnTo>
                  <a:cubicBezTo>
                    <a:pt x="2375505" y="2299874"/>
                    <a:pt x="2379558" y="2323279"/>
                    <a:pt x="2394858" y="2338579"/>
                  </a:cubicBezTo>
                  <a:lnTo>
                    <a:pt x="2438400" y="2382121"/>
                  </a:lnTo>
                  <a:cubicBezTo>
                    <a:pt x="2443238" y="2396635"/>
                    <a:pt x="2449204" y="2410821"/>
                    <a:pt x="2452915" y="2425664"/>
                  </a:cubicBezTo>
                  <a:cubicBezTo>
                    <a:pt x="2458898" y="2449597"/>
                    <a:pt x="2456396" y="2476171"/>
                    <a:pt x="2467429" y="2498236"/>
                  </a:cubicBezTo>
                  <a:cubicBezTo>
                    <a:pt x="2481283" y="2525944"/>
                    <a:pt x="2507721" y="2545428"/>
                    <a:pt x="2525486" y="2570807"/>
                  </a:cubicBezTo>
                  <a:cubicBezTo>
                    <a:pt x="2541664" y="2593918"/>
                    <a:pt x="2553380" y="2619906"/>
                    <a:pt x="2569029" y="2643379"/>
                  </a:cubicBezTo>
                  <a:cubicBezTo>
                    <a:pt x="2582447" y="2663507"/>
                    <a:pt x="2598058" y="2682084"/>
                    <a:pt x="2612572" y="2701436"/>
                  </a:cubicBezTo>
                  <a:cubicBezTo>
                    <a:pt x="2622248" y="2730464"/>
                    <a:pt x="2644803" y="2758091"/>
                    <a:pt x="2641600" y="2788521"/>
                  </a:cubicBezTo>
                  <a:cubicBezTo>
                    <a:pt x="2631924" y="2880445"/>
                    <a:pt x="2625060" y="2972709"/>
                    <a:pt x="2612572" y="3064293"/>
                  </a:cubicBezTo>
                  <a:cubicBezTo>
                    <a:pt x="2610505" y="3079452"/>
                    <a:pt x="2606545" y="3095106"/>
                    <a:pt x="2598058" y="3107836"/>
                  </a:cubicBezTo>
                  <a:cubicBezTo>
                    <a:pt x="2586672" y="3124915"/>
                    <a:pt x="2567656" y="3135610"/>
                    <a:pt x="2554515" y="3151379"/>
                  </a:cubicBezTo>
                  <a:cubicBezTo>
                    <a:pt x="2494039" y="3223949"/>
                    <a:pt x="2561771" y="3170731"/>
                    <a:pt x="2481943" y="3223950"/>
                  </a:cubicBezTo>
                  <a:cubicBezTo>
                    <a:pt x="2461452" y="3254687"/>
                    <a:pt x="2449216" y="3285137"/>
                    <a:pt x="2409372" y="3296521"/>
                  </a:cubicBezTo>
                  <a:cubicBezTo>
                    <a:pt x="2390764" y="3301837"/>
                    <a:pt x="2370667" y="3296521"/>
                    <a:pt x="2351315" y="3296521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486" name="TextBox 1">
              <a:extLst>
                <a:ext uri="{FF2B5EF4-FFF2-40B4-BE49-F238E27FC236}">
                  <a16:creationId xmlns:a16="http://schemas.microsoft.com/office/drawing/2014/main" id="{3A5607D6-61ED-4B0D-9A1E-9BF9A8345A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2588" y="4032250"/>
              <a:ext cx="368300" cy="400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i="1">
                  <a:latin typeface="Times New Roman" panose="02020603050405020304" pitchFamily="18" charset="0"/>
                </a:rPr>
                <a:t>r</a:t>
              </a:r>
              <a:r>
                <a:rPr lang="en-US" altLang="zh-CN" sz="2000" baseline="-25000">
                  <a:latin typeface="Times New Roman" panose="02020603050405020304" pitchFamily="18" charset="0"/>
                </a:rPr>
                <a:t>1</a:t>
              </a:r>
              <a:endParaRPr lang="zh-CN" altLang="en-US" sz="2000"/>
            </a:p>
          </p:txBody>
        </p:sp>
        <p:sp>
          <p:nvSpPr>
            <p:cNvPr id="20487" name="矩形 2">
              <a:extLst>
                <a:ext uri="{FF2B5EF4-FFF2-40B4-BE49-F238E27FC236}">
                  <a16:creationId xmlns:a16="http://schemas.microsoft.com/office/drawing/2014/main" id="{7ABD38F2-288F-41FB-92D0-2FEFD763E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2702" y="2214562"/>
              <a:ext cx="369887" cy="400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i="1">
                  <a:latin typeface="Times New Roman" panose="02020603050405020304" pitchFamily="18" charset="0"/>
                </a:rPr>
                <a:t>r</a:t>
              </a:r>
              <a:r>
                <a:rPr lang="en-US" altLang="zh-CN" sz="2000" baseline="-25000">
                  <a:latin typeface="Times New Roman" panose="02020603050405020304" pitchFamily="18" charset="0"/>
                </a:rPr>
                <a:t>2</a:t>
              </a:r>
              <a:endParaRPr lang="zh-CN" altLang="en-US" sz="2000"/>
            </a:p>
          </p:txBody>
        </p:sp>
      </p:grpSp>
      <p:sp>
        <p:nvSpPr>
          <p:cNvPr id="20483" name="AutoShape 6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251D70F3-79FE-47C0-A90D-34D58CF22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4978" y="5343223"/>
            <a:ext cx="250825" cy="188912"/>
          </a:xfrm>
          <a:prstGeom prst="actionButtonBackPrevious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A982166-90A7-49F8-8D07-A6E4F9494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00" y="82169"/>
            <a:ext cx="11570400" cy="699796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University Database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13C63402-1B9E-478A-9F95-4F5779695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CCEC92D4-AFE9-4F0D-AED9-BFB531B0D8C7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DB75C76D-5E94-4A72-86CF-0EED3653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F0636-3E51-4EC6-833F-1A56A6CA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Test for Absence of Duplicate Tuples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0C6F75-3229-4DB7-9CA1-503E58E7F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803275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Font typeface="Monotype Sorts" charset="2"/>
              <a:buNone/>
              <a:tabLst>
                <a:tab pos="803275" algn="l"/>
                <a:tab pos="1547813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4F2A82-A097-467F-93F0-6AEB846F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1DE6D-55A8-4ED0-8A6F-C86099FF188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FAC3CA-5A13-4ABE-BAF8-7CFD1DC6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6" name="AutoShape 6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AD1001A-D4DE-415C-AB1D-E584BBFBA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5302" y="2274626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998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D7CF860C-410D-4739-8291-306E81EF7E7A}"/>
              </a:ext>
            </a:extLst>
          </p:cNvPr>
          <p:cNvSpPr/>
          <p:nvPr/>
        </p:nvSpPr>
        <p:spPr>
          <a:xfrm>
            <a:off x="5019940" y="4434840"/>
            <a:ext cx="6390769" cy="242316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lvl="1">
              <a:spcBef>
                <a:spcPts val="0"/>
              </a:spcBef>
              <a:buFont typeface="Monotype Sorts" charset="2"/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sz="2400" b="1" dirty="0">
                <a:solidFill>
                  <a:schemeClr val="tx1"/>
                </a:solidFill>
              </a:rPr>
              <a:t>select </a:t>
            </a:r>
            <a:r>
              <a:rPr lang="en-US" altLang="en-US" sz="2400" i="1" dirty="0" err="1">
                <a:solidFill>
                  <a:schemeClr val="tx1"/>
                </a:solidFill>
              </a:rPr>
              <a:t>dept_name</a:t>
            </a:r>
            <a:r>
              <a:rPr lang="en-US" altLang="en-US" sz="2400" dirty="0">
                <a:solidFill>
                  <a:schemeClr val="tx1"/>
                </a:solidFill>
              </a:rPr>
              <a:t>, </a:t>
            </a:r>
            <a:r>
              <a:rPr lang="en-US" altLang="en-US" sz="2400" i="1" dirty="0" err="1">
                <a:solidFill>
                  <a:schemeClr val="tx1"/>
                </a:solidFill>
              </a:rPr>
              <a:t>avg_salary</a:t>
            </a:r>
            <a:br>
              <a:rPr lang="en-US" altLang="en-US" sz="2400" i="1" dirty="0">
                <a:solidFill>
                  <a:schemeClr val="tx1"/>
                </a:solidFill>
              </a:rPr>
            </a:br>
            <a:r>
              <a:rPr lang="en-US" altLang="en-US" sz="2400" b="1" dirty="0">
                <a:solidFill>
                  <a:schemeClr val="tx1"/>
                </a:solidFill>
              </a:rPr>
              <a:t>from </a:t>
            </a:r>
            <a:r>
              <a:rPr lang="en-US" altLang="en-US" sz="2400" dirty="0">
                <a:solidFill>
                  <a:schemeClr val="tx1"/>
                </a:solidFill>
              </a:rPr>
              <a:t>( </a:t>
            </a:r>
            <a:r>
              <a:rPr lang="en-US" altLang="en-US" sz="2400" b="1" dirty="0">
                <a:solidFill>
                  <a:schemeClr val="tx1"/>
                </a:solidFill>
              </a:rPr>
              <a:t>select </a:t>
            </a:r>
            <a:r>
              <a:rPr lang="en-US" altLang="en-US" sz="2400" i="1" dirty="0" err="1">
                <a:solidFill>
                  <a:schemeClr val="tx1"/>
                </a:solidFill>
              </a:rPr>
              <a:t>dept_name</a:t>
            </a:r>
            <a:r>
              <a:rPr lang="en-US" altLang="en-US" sz="2400" dirty="0">
                <a:solidFill>
                  <a:schemeClr val="tx1"/>
                </a:solidFill>
              </a:rPr>
              <a:t>, </a:t>
            </a:r>
            <a:r>
              <a:rPr lang="en-US" altLang="en-US" sz="2400" b="1" dirty="0">
                <a:solidFill>
                  <a:schemeClr val="tx1"/>
                </a:solidFill>
              </a:rPr>
              <a:t>avg </a:t>
            </a:r>
            <a:r>
              <a:rPr lang="en-US" altLang="en-US" sz="2400" dirty="0">
                <a:solidFill>
                  <a:schemeClr val="tx1"/>
                </a:solidFill>
              </a:rPr>
              <a:t>(</a:t>
            </a:r>
            <a:r>
              <a:rPr lang="en-US" altLang="en-US" sz="2400" i="1" dirty="0">
                <a:solidFill>
                  <a:schemeClr val="tx1"/>
                </a:solidFill>
              </a:rPr>
              <a:t>salary</a:t>
            </a:r>
            <a:r>
              <a:rPr lang="en-US" altLang="en-US" sz="2400" dirty="0">
                <a:solidFill>
                  <a:schemeClr val="tx1"/>
                </a:solidFill>
              </a:rPr>
              <a:t>) </a:t>
            </a:r>
            <a:br>
              <a:rPr lang="en-US" altLang="en-US" sz="2400" i="1" dirty="0">
                <a:solidFill>
                  <a:schemeClr val="tx1"/>
                </a:solidFill>
              </a:rPr>
            </a:br>
            <a:r>
              <a:rPr lang="en-US" altLang="en-US" sz="2400" i="1" dirty="0">
                <a:solidFill>
                  <a:schemeClr val="tx1"/>
                </a:solidFill>
              </a:rPr>
              <a:t>           </a:t>
            </a:r>
            <a:r>
              <a:rPr lang="en-US" altLang="en-US" sz="2400" b="1" dirty="0">
                <a:solidFill>
                  <a:schemeClr val="tx1"/>
                </a:solidFill>
              </a:rPr>
              <a:t>from </a:t>
            </a:r>
            <a:r>
              <a:rPr lang="en-US" altLang="en-US" sz="2400" i="1" dirty="0">
                <a:solidFill>
                  <a:schemeClr val="tx1"/>
                </a:solidFill>
              </a:rPr>
              <a:t>instructor</a:t>
            </a:r>
            <a:br>
              <a:rPr lang="en-US" altLang="en-US" sz="2400" i="1" dirty="0">
                <a:solidFill>
                  <a:schemeClr val="tx1"/>
                </a:solidFill>
              </a:rPr>
            </a:br>
            <a:r>
              <a:rPr lang="en-US" altLang="en-US" sz="2400" i="1" dirty="0">
                <a:solidFill>
                  <a:schemeClr val="tx1"/>
                </a:solidFill>
              </a:rPr>
              <a:t>           </a:t>
            </a:r>
            <a:r>
              <a:rPr lang="en-US" altLang="en-US" sz="2400" b="1" dirty="0">
                <a:solidFill>
                  <a:schemeClr val="tx1"/>
                </a:solidFill>
              </a:rPr>
              <a:t>group by </a:t>
            </a:r>
            <a:r>
              <a:rPr lang="en-US" altLang="en-US" sz="2400" i="1" dirty="0" err="1">
                <a:solidFill>
                  <a:schemeClr val="tx1"/>
                </a:solidFill>
              </a:rPr>
              <a:t>dept_name</a:t>
            </a:r>
            <a:r>
              <a:rPr lang="en-US" altLang="en-US" sz="2400" dirty="0">
                <a:solidFill>
                  <a:schemeClr val="tx1"/>
                </a:solidFill>
              </a:rPr>
              <a:t>) </a:t>
            </a:r>
          </a:p>
          <a:p>
            <a:pPr marL="87313" lvl="1">
              <a:spcBef>
                <a:spcPts val="0"/>
              </a:spcBef>
              <a:buFont typeface="Monotype Sorts" charset="2"/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sz="2400" b="1" dirty="0">
                <a:solidFill>
                  <a:schemeClr val="tx1"/>
                </a:solidFill>
              </a:rPr>
              <a:t>                as </a:t>
            </a:r>
            <a:r>
              <a:rPr lang="en-US" altLang="en-US" sz="2400" i="1" dirty="0" err="1">
                <a:solidFill>
                  <a:schemeClr val="tx1"/>
                </a:solidFill>
              </a:rPr>
              <a:t>dept_avg</a:t>
            </a:r>
            <a:r>
              <a:rPr lang="en-US" altLang="en-US" sz="2400" i="1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(</a:t>
            </a:r>
            <a:r>
              <a:rPr lang="en-US" altLang="en-US" sz="2400" i="1" dirty="0" err="1">
                <a:solidFill>
                  <a:schemeClr val="tx1"/>
                </a:solidFill>
              </a:rPr>
              <a:t>dept_name</a:t>
            </a:r>
            <a:r>
              <a:rPr lang="en-US" altLang="en-US" sz="2400" dirty="0">
                <a:solidFill>
                  <a:schemeClr val="tx1"/>
                </a:solidFill>
              </a:rPr>
              <a:t>, </a:t>
            </a:r>
            <a:r>
              <a:rPr lang="en-US" altLang="en-US" sz="2400" i="1" dirty="0" err="1">
                <a:solidFill>
                  <a:schemeClr val="tx1"/>
                </a:solidFill>
              </a:rPr>
              <a:t>avg_salary</a:t>
            </a:r>
            <a:r>
              <a:rPr lang="en-US" altLang="en-US" sz="2400" dirty="0">
                <a:solidFill>
                  <a:schemeClr val="tx1"/>
                </a:solidFill>
              </a:rPr>
              <a:t>)</a:t>
            </a:r>
          </a:p>
          <a:p>
            <a:pPr marL="87313" lvl="1">
              <a:spcBef>
                <a:spcPts val="0"/>
              </a:spcBef>
              <a:buFont typeface="Monotype Sorts" charset="2"/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sz="2400" b="1" dirty="0">
                <a:solidFill>
                  <a:schemeClr val="tx1"/>
                </a:solidFill>
              </a:rPr>
              <a:t>    where </a:t>
            </a:r>
            <a:r>
              <a:rPr lang="en-US" altLang="en-US" sz="2400" i="1" dirty="0" err="1">
                <a:solidFill>
                  <a:schemeClr val="tx1"/>
                </a:solidFill>
              </a:rPr>
              <a:t>avg_salary</a:t>
            </a:r>
            <a:r>
              <a:rPr lang="en-US" altLang="en-US" sz="2400" i="1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&gt; 42000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787A11E-B625-4CFF-8C60-5EC9D72B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From Clause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B7AF89-ABC3-45F4-AD38-B520CFE03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Font typeface="Monotype Sorts" charset="2"/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b="1" dirty="0"/>
              <a:t>avg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 </a:t>
            </a:r>
          </a:p>
          <a:p>
            <a:pPr lvl="1">
              <a:spcBef>
                <a:spcPts val="0"/>
              </a:spcBef>
              <a:buFont typeface="Monotype Sorts" charset="2"/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</a:t>
            </a:r>
            <a:endParaRPr lang="en-US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A72AFB-F020-4554-9433-72A749CEC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F64D-C8EC-4E26-9657-A94E9AF727E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CB5CA7-EE64-42E5-874A-24A656225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sp>
        <p:nvSpPr>
          <p:cNvPr id="7" name="AutoShape 6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18889AC-EFA2-4495-A073-CA18DD0DA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35" y="1736404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154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F60F1-26B1-4BC5-B06E-0E62C281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With Clause</a:t>
            </a:r>
            <a:r>
              <a:rPr lang="en-US" altLang="zh-CN" sz="2800" dirty="0"/>
              <a:t>——</a:t>
            </a:r>
            <a:r>
              <a:rPr lang="zh-CN" altLang="en-US" sz="2800" dirty="0">
                <a:solidFill>
                  <a:srgbClr val="FF0000"/>
                </a:solidFill>
              </a:rPr>
              <a:t>建议优先使用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23C49-BF03-46B8-80D4-A40FC187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The </a:t>
            </a:r>
            <a:r>
              <a:rPr lang="en-US" altLang="en-US" sz="2400" b="1" dirty="0">
                <a:solidFill>
                  <a:srgbClr val="002060"/>
                </a:solidFill>
              </a:rPr>
              <a:t>with</a:t>
            </a:r>
            <a:r>
              <a:rPr lang="en-US" altLang="en-US" sz="2400" dirty="0"/>
              <a:t> clause provides a way of defining a temporary relation whose definition is available only to the query in which the </a:t>
            </a:r>
            <a:r>
              <a:rPr lang="en-US" altLang="en-US" sz="2400" b="1" dirty="0"/>
              <a:t>with</a:t>
            </a:r>
            <a:r>
              <a:rPr lang="en-US" altLang="en-US" sz="2400" b="1" dirty="0">
                <a:solidFill>
                  <a:schemeClr val="tx2"/>
                </a:solidFill>
              </a:rPr>
              <a:t> </a:t>
            </a:r>
            <a:r>
              <a:rPr lang="en-US" altLang="en-US" sz="2400" dirty="0"/>
              <a:t>clause occurs. </a:t>
            </a:r>
          </a:p>
          <a:p>
            <a:pPr lvl="1"/>
            <a:r>
              <a:rPr lang="zh-CN" altLang="en-US" dirty="0">
                <a:latin typeface="Times New Roman" pitchFamily="18" charset="0"/>
              </a:rPr>
              <a:t>将1个复杂查询分解为若干步，每个视图定义</a:t>
            </a:r>
            <a:r>
              <a:rPr lang="en-US" altLang="zh-CN" dirty="0">
                <a:latin typeface="Times New Roman" pitchFamily="18" charset="0"/>
              </a:rPr>
              <a:t>1</a:t>
            </a:r>
            <a:r>
              <a:rPr lang="zh-CN" altLang="en-US" dirty="0">
                <a:latin typeface="Times New Roman" pitchFamily="18" charset="0"/>
              </a:rPr>
              <a:t>个各步的中间计算结果，逻辑清晰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en-US" sz="2400" dirty="0"/>
          </a:p>
          <a:p>
            <a:r>
              <a:rPr lang="en-US" altLang="en-US" sz="2400" dirty="0"/>
              <a:t>Find all departments with the maximum budget </a:t>
            </a:r>
            <a:br>
              <a:rPr lang="en-US" altLang="en-US" sz="2400" dirty="0"/>
            </a:br>
            <a:r>
              <a:rPr lang="en-US" altLang="en-US" sz="1000" dirty="0"/>
              <a:t> </a:t>
            </a:r>
            <a:br>
              <a:rPr lang="en-US" altLang="en-US" sz="2400" b="1" dirty="0"/>
            </a:br>
            <a:r>
              <a:rPr lang="en-US" altLang="en-US" sz="2400" b="1" dirty="0"/>
              <a:t>     with </a:t>
            </a:r>
            <a:r>
              <a:rPr lang="en-US" altLang="en-US" sz="2400" i="1" dirty="0" err="1"/>
              <a:t>max_budget</a:t>
            </a:r>
            <a:r>
              <a:rPr lang="en-US" altLang="en-US" sz="2400" i="1" dirty="0"/>
              <a:t> </a:t>
            </a:r>
            <a:r>
              <a:rPr lang="en-US" altLang="en-US" sz="2400" dirty="0"/>
              <a:t>(</a:t>
            </a:r>
            <a:r>
              <a:rPr lang="en-US" altLang="en-US" sz="2400" i="1" dirty="0"/>
              <a:t>value</a:t>
            </a:r>
            <a:r>
              <a:rPr lang="en-US" altLang="en-US" sz="2400" dirty="0"/>
              <a:t>) </a:t>
            </a:r>
            <a:r>
              <a:rPr lang="en-US" altLang="en-US" sz="2400" b="1" dirty="0"/>
              <a:t>as </a:t>
            </a:r>
            <a:br>
              <a:rPr lang="en-US" altLang="en-US" sz="2400" b="1" dirty="0"/>
            </a:br>
            <a:r>
              <a:rPr lang="en-US" altLang="en-US" sz="2400" b="1" dirty="0"/>
              <a:t>             </a:t>
            </a:r>
            <a:r>
              <a:rPr lang="en-US" altLang="en-US" sz="2400" dirty="0"/>
              <a:t>(</a:t>
            </a:r>
            <a:r>
              <a:rPr lang="en-US" altLang="en-US" sz="2400" b="1" dirty="0"/>
              <a:t>select max</a:t>
            </a:r>
            <a:r>
              <a:rPr lang="en-US" altLang="en-US" sz="2400" dirty="0"/>
              <a:t>(</a:t>
            </a:r>
            <a:r>
              <a:rPr lang="en-US" altLang="en-US" sz="2400" i="1" dirty="0"/>
              <a:t>budget</a:t>
            </a:r>
            <a:r>
              <a:rPr lang="en-US" altLang="en-US" sz="2400" dirty="0"/>
              <a:t>)</a:t>
            </a:r>
            <a:br>
              <a:rPr lang="en-US" altLang="en-US" sz="2400" dirty="0"/>
            </a:br>
            <a:r>
              <a:rPr lang="en-US" altLang="en-US" sz="2400" dirty="0"/>
              <a:t>              </a:t>
            </a:r>
            <a:r>
              <a:rPr lang="en-US" altLang="en-US" sz="2400" b="1" dirty="0"/>
              <a:t>from </a:t>
            </a:r>
            <a:r>
              <a:rPr lang="en-US" altLang="en-US" sz="2400" i="1" dirty="0"/>
              <a:t>department</a:t>
            </a:r>
            <a:r>
              <a:rPr lang="en-US" altLang="en-US" sz="2400" dirty="0"/>
              <a:t>)</a:t>
            </a:r>
            <a:br>
              <a:rPr lang="en-US" altLang="en-US" sz="2400" dirty="0"/>
            </a:br>
            <a:r>
              <a:rPr lang="en-US" altLang="en-US" sz="2400" dirty="0"/>
              <a:t>     </a:t>
            </a:r>
            <a:r>
              <a:rPr lang="en-US" altLang="en-US" sz="2400" b="1" dirty="0"/>
              <a:t>select </a:t>
            </a:r>
            <a:r>
              <a:rPr lang="en-US" altLang="en-US" sz="2400" i="1" dirty="0"/>
              <a:t>department.name</a:t>
            </a:r>
            <a:br>
              <a:rPr lang="en-US" altLang="en-US" sz="2400" i="1" dirty="0"/>
            </a:br>
            <a:r>
              <a:rPr lang="en-US" altLang="en-US" sz="2400" i="1" dirty="0"/>
              <a:t>     </a:t>
            </a:r>
            <a:r>
              <a:rPr lang="en-US" altLang="en-US" sz="2400" b="1" dirty="0"/>
              <a:t>from </a:t>
            </a:r>
            <a:r>
              <a:rPr lang="en-US" altLang="en-US" sz="2400" i="1" dirty="0"/>
              <a:t>department</a:t>
            </a:r>
            <a:r>
              <a:rPr lang="en-US" altLang="en-US" sz="2400" dirty="0"/>
              <a:t>, </a:t>
            </a:r>
            <a:r>
              <a:rPr lang="en-US" altLang="en-US" sz="2400" i="1" dirty="0" err="1"/>
              <a:t>max_budget</a:t>
            </a:r>
            <a:br>
              <a:rPr lang="en-US" altLang="en-US" sz="2400" i="1" dirty="0"/>
            </a:br>
            <a:r>
              <a:rPr lang="en-US" altLang="en-US" sz="2400" i="1" dirty="0"/>
              <a:t>     </a:t>
            </a:r>
            <a:r>
              <a:rPr lang="en-US" altLang="en-US" sz="2400" b="1" dirty="0"/>
              <a:t>where </a:t>
            </a:r>
            <a:r>
              <a:rPr lang="en-US" altLang="en-US" sz="2400" i="1" dirty="0" err="1"/>
              <a:t>department</a:t>
            </a:r>
            <a:r>
              <a:rPr lang="en-US" altLang="en-US" sz="2400" dirty="0" err="1"/>
              <a:t>.</a:t>
            </a:r>
            <a:r>
              <a:rPr lang="en-US" altLang="en-US" sz="2400" i="1" dirty="0" err="1"/>
              <a:t>budget</a:t>
            </a:r>
            <a:r>
              <a:rPr lang="en-US" altLang="en-US" sz="2400" i="1" dirty="0"/>
              <a:t> </a:t>
            </a:r>
            <a:r>
              <a:rPr lang="en-US" altLang="en-US" sz="2400" dirty="0"/>
              <a:t>= </a:t>
            </a:r>
            <a:r>
              <a:rPr lang="en-US" altLang="en-US" sz="2400" i="1" dirty="0" err="1"/>
              <a:t>max_budget.value</a:t>
            </a:r>
            <a:r>
              <a:rPr lang="en-US" altLang="en-US" sz="2400" dirty="0"/>
              <a:t>;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DBAEAA-5C2D-4A20-AF91-5427A169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5DF1-4C1F-4113-A08B-0290DE7AC8C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CB9205-8A94-4BCC-912C-1611F488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6" name="AutoShape 1030">
            <a:extLst>
              <a:ext uri="{FF2B5EF4-FFF2-40B4-BE49-F238E27FC236}">
                <a16:creationId xmlns:a16="http://schemas.microsoft.com/office/drawing/2014/main" id="{E63954B5-DFAE-4670-A788-336FAEE19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986" y="2214283"/>
            <a:ext cx="3154103" cy="743050"/>
          </a:xfrm>
          <a:prstGeom prst="wedgeRoundRectCallout">
            <a:avLst>
              <a:gd name="adj1" fmla="val -77298"/>
              <a:gd name="adj2" fmla="val 18978"/>
              <a:gd name="adj3" fmla="val 16667"/>
            </a:avLst>
          </a:prstGeom>
          <a:solidFill>
            <a:srgbClr val="FFFFCC"/>
          </a:solidFill>
          <a:ln w="12700" algn="ctr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5000"/>
              </a:spcBef>
              <a:buClr>
                <a:schemeClr val="bg1"/>
              </a:buClr>
            </a:pPr>
            <a:r>
              <a:rPr lang="zh-CN" altLang="en-US" sz="1800" dirty="0">
                <a:solidFill>
                  <a:srgbClr val="0000FF"/>
                </a:solidFill>
                <a:ea typeface="微软雅黑 Light" panose="020B0502040204020203" pitchFamily="34" charset="-122"/>
              </a:rPr>
              <a:t>找出所有</a:t>
            </a:r>
            <a:r>
              <a:rPr lang="zh-CN" altLang="en-US" sz="1800" dirty="0">
                <a:solidFill>
                  <a:srgbClr val="FF3300"/>
                </a:solidFill>
                <a:ea typeface="微软雅黑 Light" panose="020B0502040204020203" pitchFamily="34" charset="-122"/>
              </a:rPr>
              <a:t>最高</a:t>
            </a:r>
            <a:r>
              <a:rPr lang="en-US" altLang="zh-CN" sz="1800" dirty="0">
                <a:solidFill>
                  <a:srgbClr val="FF3300"/>
                </a:solidFill>
                <a:ea typeface="微软雅黑 Light" panose="020B0502040204020203" pitchFamily="34" charset="-122"/>
              </a:rPr>
              <a:t>budget</a:t>
            </a:r>
            <a:r>
              <a:rPr lang="zh-CN" altLang="en-US" sz="1800" dirty="0">
                <a:solidFill>
                  <a:srgbClr val="0000FF"/>
                </a:solidFill>
                <a:ea typeface="微软雅黑 Light" panose="020B0502040204020203" pitchFamily="34" charset="-122"/>
              </a:rPr>
              <a:t>的</a:t>
            </a:r>
            <a:r>
              <a:rPr lang="en-US" altLang="zh-CN" sz="1800" dirty="0">
                <a:solidFill>
                  <a:srgbClr val="0000FF"/>
                </a:solidFill>
                <a:ea typeface="微软雅黑 Light" panose="020B0502040204020203" pitchFamily="34" charset="-122"/>
              </a:rPr>
              <a:t>department</a:t>
            </a:r>
            <a:r>
              <a:rPr lang="zh-CN" altLang="en-US" sz="1800" dirty="0">
                <a:solidFill>
                  <a:srgbClr val="0000FF"/>
                </a:solidFill>
                <a:ea typeface="微软雅黑 Light" panose="020B0502040204020203" pitchFamily="34" charset="-122"/>
              </a:rPr>
              <a:t>（可能不只一个</a:t>
            </a:r>
          </a:p>
        </p:txBody>
      </p:sp>
      <p:sp>
        <p:nvSpPr>
          <p:cNvPr id="7" name="Freeform 1027">
            <a:extLst>
              <a:ext uri="{FF2B5EF4-FFF2-40B4-BE49-F238E27FC236}">
                <a16:creationId xmlns:a16="http://schemas.microsoft.com/office/drawing/2014/main" id="{E4D096BE-0FF5-4B5C-8FAD-4927F2489E72}"/>
              </a:ext>
            </a:extLst>
          </p:cNvPr>
          <p:cNvSpPr>
            <a:spLocks/>
          </p:cNvSpPr>
          <p:nvPr/>
        </p:nvSpPr>
        <p:spPr bwMode="auto">
          <a:xfrm>
            <a:off x="637773" y="3007891"/>
            <a:ext cx="4205288" cy="1152525"/>
          </a:xfrm>
          <a:custGeom>
            <a:avLst/>
            <a:gdLst>
              <a:gd name="T0" fmla="*/ 0 w 2649"/>
              <a:gd name="T1" fmla="*/ 0 h 722"/>
              <a:gd name="T2" fmla="*/ 2147483647 w 2649"/>
              <a:gd name="T3" fmla="*/ 2147483647 h 722"/>
              <a:gd name="T4" fmla="*/ 2147483647 w 2649"/>
              <a:gd name="T5" fmla="*/ 0 h 722"/>
              <a:gd name="T6" fmla="*/ 2147483647 w 2649"/>
              <a:gd name="T7" fmla="*/ 2147483647 h 722"/>
              <a:gd name="T8" fmla="*/ 2147483647 w 2649"/>
              <a:gd name="T9" fmla="*/ 2147483647 h 722"/>
              <a:gd name="T10" fmla="*/ 2147483647 w 2649"/>
              <a:gd name="T11" fmla="*/ 2147483647 h 722"/>
              <a:gd name="T12" fmla="*/ 2147483647 w 2649"/>
              <a:gd name="T13" fmla="*/ 2147483647 h 722"/>
              <a:gd name="T14" fmla="*/ 2147483647 w 2649"/>
              <a:gd name="T15" fmla="*/ 2147483647 h 722"/>
              <a:gd name="T16" fmla="*/ 2147483647 w 2649"/>
              <a:gd name="T17" fmla="*/ 2147483647 h 722"/>
              <a:gd name="T18" fmla="*/ 2147483647 w 2649"/>
              <a:gd name="T19" fmla="*/ 2147483647 h 722"/>
              <a:gd name="T20" fmla="*/ 2147483647 w 2649"/>
              <a:gd name="T21" fmla="*/ 2147483647 h 722"/>
              <a:gd name="T22" fmla="*/ 2147483647 w 2649"/>
              <a:gd name="T23" fmla="*/ 2147483647 h 722"/>
              <a:gd name="T24" fmla="*/ 2147483647 w 2649"/>
              <a:gd name="T25" fmla="*/ 2147483647 h 722"/>
              <a:gd name="T26" fmla="*/ 2147483647 w 2649"/>
              <a:gd name="T27" fmla="*/ 2147483647 h 722"/>
              <a:gd name="T28" fmla="*/ 2147483647 w 2649"/>
              <a:gd name="T29" fmla="*/ 2147483647 h 722"/>
              <a:gd name="T30" fmla="*/ 2147483647 w 2649"/>
              <a:gd name="T31" fmla="*/ 2147483647 h 722"/>
              <a:gd name="T32" fmla="*/ 2147483647 w 2649"/>
              <a:gd name="T33" fmla="*/ 2147483647 h 722"/>
              <a:gd name="T34" fmla="*/ 2147483647 w 2649"/>
              <a:gd name="T35" fmla="*/ 2147483647 h 722"/>
              <a:gd name="T36" fmla="*/ 2147483647 w 2649"/>
              <a:gd name="T37" fmla="*/ 2147483647 h 722"/>
              <a:gd name="T38" fmla="*/ 2147483647 w 2649"/>
              <a:gd name="T39" fmla="*/ 2147483647 h 722"/>
              <a:gd name="T40" fmla="*/ 2147483647 w 2649"/>
              <a:gd name="T41" fmla="*/ 2147483647 h 722"/>
              <a:gd name="T42" fmla="*/ 0 w 2649"/>
              <a:gd name="T43" fmla="*/ 0 h 72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649"/>
              <a:gd name="T67" fmla="*/ 0 h 722"/>
              <a:gd name="T68" fmla="*/ 2649 w 2649"/>
              <a:gd name="T69" fmla="*/ 722 h 722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649" h="722">
                <a:moveTo>
                  <a:pt x="0" y="0"/>
                </a:moveTo>
                <a:cubicBezTo>
                  <a:pt x="497" y="6"/>
                  <a:pt x="993" y="0"/>
                  <a:pt x="1490" y="8"/>
                </a:cubicBezTo>
                <a:cubicBezTo>
                  <a:pt x="1586" y="37"/>
                  <a:pt x="1694" y="33"/>
                  <a:pt x="1789" y="0"/>
                </a:cubicBezTo>
                <a:cubicBezTo>
                  <a:pt x="2047" y="5"/>
                  <a:pt x="2202" y="19"/>
                  <a:pt x="2434" y="31"/>
                </a:cubicBezTo>
                <a:cubicBezTo>
                  <a:pt x="2503" y="55"/>
                  <a:pt x="2582" y="41"/>
                  <a:pt x="2649" y="77"/>
                </a:cubicBezTo>
                <a:cubicBezTo>
                  <a:pt x="2643" y="153"/>
                  <a:pt x="2638" y="224"/>
                  <a:pt x="2603" y="292"/>
                </a:cubicBezTo>
                <a:cubicBezTo>
                  <a:pt x="2586" y="369"/>
                  <a:pt x="2596" y="339"/>
                  <a:pt x="2580" y="384"/>
                </a:cubicBezTo>
                <a:cubicBezTo>
                  <a:pt x="2576" y="475"/>
                  <a:pt x="2583" y="536"/>
                  <a:pt x="2557" y="615"/>
                </a:cubicBezTo>
                <a:cubicBezTo>
                  <a:pt x="2555" y="635"/>
                  <a:pt x="2550" y="676"/>
                  <a:pt x="2550" y="676"/>
                </a:cubicBezTo>
                <a:cubicBezTo>
                  <a:pt x="2547" y="684"/>
                  <a:pt x="2548" y="699"/>
                  <a:pt x="2540" y="699"/>
                </a:cubicBezTo>
                <a:cubicBezTo>
                  <a:pt x="2531" y="699"/>
                  <a:pt x="2536" y="677"/>
                  <a:pt x="2527" y="676"/>
                </a:cubicBezTo>
                <a:cubicBezTo>
                  <a:pt x="2496" y="672"/>
                  <a:pt x="2465" y="681"/>
                  <a:pt x="2434" y="684"/>
                </a:cubicBezTo>
                <a:cubicBezTo>
                  <a:pt x="2086" y="680"/>
                  <a:pt x="1718" y="690"/>
                  <a:pt x="1367" y="661"/>
                </a:cubicBezTo>
                <a:cubicBezTo>
                  <a:pt x="973" y="668"/>
                  <a:pt x="1069" y="667"/>
                  <a:pt x="852" y="691"/>
                </a:cubicBezTo>
                <a:cubicBezTo>
                  <a:pt x="794" y="711"/>
                  <a:pt x="688" y="715"/>
                  <a:pt x="622" y="722"/>
                </a:cubicBezTo>
                <a:cubicBezTo>
                  <a:pt x="514" y="719"/>
                  <a:pt x="407" y="718"/>
                  <a:pt x="299" y="714"/>
                </a:cubicBezTo>
                <a:cubicBezTo>
                  <a:pt x="229" y="711"/>
                  <a:pt x="163" y="668"/>
                  <a:pt x="92" y="668"/>
                </a:cubicBezTo>
                <a:cubicBezTo>
                  <a:pt x="122" y="622"/>
                  <a:pt x="120" y="568"/>
                  <a:pt x="130" y="515"/>
                </a:cubicBezTo>
                <a:cubicBezTo>
                  <a:pt x="125" y="391"/>
                  <a:pt x="135" y="363"/>
                  <a:pt x="92" y="277"/>
                </a:cubicBezTo>
                <a:cubicBezTo>
                  <a:pt x="79" y="252"/>
                  <a:pt x="82" y="236"/>
                  <a:pt x="61" y="215"/>
                </a:cubicBezTo>
                <a:cubicBezTo>
                  <a:pt x="46" y="165"/>
                  <a:pt x="50" y="135"/>
                  <a:pt x="38" y="77"/>
                </a:cubicBezTo>
                <a:cubicBezTo>
                  <a:pt x="36" y="68"/>
                  <a:pt x="5" y="9"/>
                  <a:pt x="0" y="0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Rectangle 1032">
            <a:extLst>
              <a:ext uri="{FF2B5EF4-FFF2-40B4-BE49-F238E27FC236}">
                <a16:creationId xmlns:a16="http://schemas.microsoft.com/office/drawing/2014/main" id="{7BBAEB99-7A2E-4278-BA9E-DDFCAAD7B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4612" y="4465118"/>
            <a:ext cx="1678449" cy="385763"/>
          </a:xfrm>
          <a:prstGeom prst="rect">
            <a:avLst/>
          </a:prstGeom>
          <a:noFill/>
          <a:ln w="28575" algn="ctr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1033">
            <a:extLst>
              <a:ext uri="{FF2B5EF4-FFF2-40B4-BE49-F238E27FC236}">
                <a16:creationId xmlns:a16="http://schemas.microsoft.com/office/drawing/2014/main" id="{1D071E77-FC90-48FE-BE10-F073E47815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836" y="4160416"/>
            <a:ext cx="254000" cy="268288"/>
          </a:xfrm>
          <a:prstGeom prst="line">
            <a:avLst/>
          </a:prstGeom>
          <a:noFill/>
          <a:ln w="12700">
            <a:solidFill>
              <a:srgbClr val="CC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028">
            <a:extLst>
              <a:ext uri="{FF2B5EF4-FFF2-40B4-BE49-F238E27FC236}">
                <a16:creationId xmlns:a16="http://schemas.microsoft.com/office/drawing/2014/main" id="{8B2A4E6C-B0A4-460F-B638-FB5181115793}"/>
              </a:ext>
            </a:extLst>
          </p:cNvPr>
          <p:cNvSpPr>
            <a:spLocks/>
          </p:cNvSpPr>
          <p:nvPr/>
        </p:nvSpPr>
        <p:spPr bwMode="auto">
          <a:xfrm>
            <a:off x="6007070" y="3443468"/>
            <a:ext cx="2819400" cy="914400"/>
          </a:xfrm>
          <a:prstGeom prst="accentCallout2">
            <a:avLst>
              <a:gd name="adj1" fmla="val 12500"/>
              <a:gd name="adj2" fmla="val -2704"/>
              <a:gd name="adj3" fmla="val 12500"/>
              <a:gd name="adj4" fmla="val -18019"/>
              <a:gd name="adj5" fmla="val 27786"/>
              <a:gd name="adj6" fmla="val -4540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0" lang="zh-CN" altLang="en-US" sz="2000" dirty="0">
                <a:ea typeface="微软雅黑 Light" panose="020B0502040204020203" pitchFamily="34" charset="-122"/>
              </a:rPr>
              <a:t>视图</a:t>
            </a:r>
            <a:r>
              <a:rPr kumimoji="0" lang="en-US" altLang="zh-CN" sz="2000" dirty="0">
                <a:ea typeface="微软雅黑 Light" panose="020B0502040204020203" pitchFamily="34" charset="-122"/>
              </a:rPr>
              <a:t>max-budget(value) = { 200000}, e.g.</a:t>
            </a:r>
          </a:p>
        </p:txBody>
      </p:sp>
      <p:sp>
        <p:nvSpPr>
          <p:cNvPr id="11" name="AutoShape 1031">
            <a:extLst>
              <a:ext uri="{FF2B5EF4-FFF2-40B4-BE49-F238E27FC236}">
                <a16:creationId xmlns:a16="http://schemas.microsoft.com/office/drawing/2014/main" id="{800C279B-7D85-4A0D-9CE6-B32CB925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57" y="4357868"/>
            <a:ext cx="2904813" cy="792866"/>
          </a:xfrm>
          <a:prstGeom prst="wedgeRoundRectCallout">
            <a:avLst>
              <a:gd name="adj1" fmla="val -86065"/>
              <a:gd name="adj2" fmla="val -73014"/>
              <a:gd name="adj3" fmla="val 16667"/>
            </a:avLst>
          </a:prstGeom>
          <a:solidFill>
            <a:srgbClr val="FFFFCC"/>
          </a:solidFill>
          <a:ln w="12700" algn="ctr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5000"/>
              </a:spcBef>
              <a:buClr>
                <a:schemeClr val="bg1"/>
              </a:buClr>
              <a:buFontTx/>
              <a:buChar char="•"/>
            </a:pPr>
            <a:r>
              <a:rPr lang="zh-CN" altLang="en-US" sz="1600">
                <a:solidFill>
                  <a:srgbClr val="0066FF"/>
                </a:solidFill>
                <a:ea typeface="微软雅黑 Light" panose="020B0502040204020203" pitchFamily="34" charset="-122"/>
              </a:rPr>
              <a:t>定义局部</a:t>
            </a:r>
            <a:r>
              <a:rPr lang="zh-CN" altLang="en-US" sz="1600">
                <a:solidFill>
                  <a:srgbClr val="CC00FF"/>
                </a:solidFill>
                <a:ea typeface="微软雅黑 Light" panose="020B0502040204020203" pitchFamily="34" charset="-122"/>
              </a:rPr>
              <a:t>视图</a:t>
            </a:r>
          </a:p>
          <a:p>
            <a:pPr eaLnBrk="0" hangingPunct="0">
              <a:spcBef>
                <a:spcPct val="35000"/>
              </a:spcBef>
              <a:buClr>
                <a:schemeClr val="bg1"/>
              </a:buClr>
              <a:buFontTx/>
              <a:buChar char="•"/>
            </a:pPr>
            <a:r>
              <a:rPr lang="en-US" altLang="zh-CN" sz="1600">
                <a:solidFill>
                  <a:srgbClr val="FF3300"/>
                </a:solidFill>
                <a:ea typeface="微软雅黑 Light" panose="020B0502040204020203" pitchFamily="34" charset="-122"/>
              </a:rPr>
              <a:t>//</a:t>
            </a:r>
            <a:r>
              <a:rPr lang="zh-CN" altLang="en-US" sz="1600">
                <a:solidFill>
                  <a:srgbClr val="FF3300"/>
                </a:solidFill>
                <a:ea typeface="微软雅黑 Light" panose="020B0502040204020203" pitchFamily="34" charset="-122"/>
              </a:rPr>
              <a:t>取子集作为中间逻辑结果</a:t>
            </a:r>
          </a:p>
        </p:txBody>
      </p:sp>
    </p:spTree>
    <p:extLst>
      <p:ext uri="{BB962C8B-B14F-4D97-AF65-F5344CB8AC3E}">
        <p14:creationId xmlns:p14="http://schemas.microsoft.com/office/powerpoint/2010/main" val="1642591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0B307-45B3-432B-AA93-AF58502C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Complex Queries using With Clause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69842-F805-44B0-A352-565607F02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Find all departments where the total salary is greater than the average of the total salary at all departments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3DA07C-0834-4FEA-88D4-3FF7C2F1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A6D08-3FFD-4FFA-96BB-75BE37A19CBD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BD78BC-BBCB-45DD-ACC4-43C4DEE1E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B5A93CB-D07C-428C-A825-46EA122C0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6172" y="1650645"/>
            <a:ext cx="9827017" cy="448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b="1" dirty="0"/>
              <a:t>with </a:t>
            </a:r>
            <a:r>
              <a:rPr lang="en-US" altLang="en-US" i="1" dirty="0" err="1"/>
              <a:t>dept</a:t>
            </a:r>
            <a:r>
              <a:rPr lang="en-US" altLang="en-US" i="1" dirty="0"/>
              <a:t> _total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        (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en-US" b="1" dirty="0"/>
              <a:t>         from </a:t>
            </a:r>
            <a:r>
              <a:rPr lang="en-US" altLang="en-US" i="1" dirty="0"/>
              <a:t>instructor</a:t>
            </a:r>
          </a:p>
          <a:p>
            <a:pPr>
              <a:lnSpc>
                <a:spcPct val="120000"/>
              </a:lnSpc>
            </a:pPr>
            <a:r>
              <a:rPr lang="en-US" altLang="en-US" b="1" dirty="0"/>
              <a:t>         group by </a:t>
            </a:r>
            <a:r>
              <a:rPr lang="en-US" altLang="en-US" i="1" dirty="0"/>
              <a:t>dept_name</a:t>
            </a:r>
            <a:r>
              <a:rPr lang="en-US" altLang="en-US" dirty="0"/>
              <a:t>),</a:t>
            </a:r>
          </a:p>
          <a:p>
            <a:pPr>
              <a:lnSpc>
                <a:spcPct val="120000"/>
              </a:lnSpc>
            </a:pPr>
            <a:r>
              <a:rPr lang="en-US" altLang="en-US" i="1" dirty="0" err="1"/>
              <a:t>dept_total_avg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       (</a:t>
            </a: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en-US" b="1" dirty="0"/>
              <a:t>       from </a:t>
            </a:r>
            <a:r>
              <a:rPr lang="en-US" altLang="en-US" i="1" dirty="0" err="1"/>
              <a:t>dept_total</a:t>
            </a:r>
            <a:r>
              <a:rPr lang="en-US" alt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</a:p>
          <a:p>
            <a:pPr>
              <a:lnSpc>
                <a:spcPct val="120000"/>
              </a:lnSpc>
            </a:pPr>
            <a:r>
              <a:rPr lang="en-US" altLang="en-US" b="1" dirty="0"/>
              <a:t>from </a:t>
            </a:r>
            <a:r>
              <a:rPr lang="en-US" altLang="en-US" i="1" dirty="0" err="1"/>
              <a:t>dept_total</a:t>
            </a:r>
            <a:r>
              <a:rPr lang="en-US" altLang="en-US" dirty="0"/>
              <a:t>, </a:t>
            </a:r>
            <a:r>
              <a:rPr lang="en-US" altLang="en-US" i="1" dirty="0" err="1"/>
              <a:t>dept_total_avg</a:t>
            </a:r>
            <a:endParaRPr lang="en-US" altLang="en-US" i="1" dirty="0"/>
          </a:p>
          <a:p>
            <a:pPr>
              <a:lnSpc>
                <a:spcPct val="120000"/>
              </a:lnSpc>
            </a:pPr>
            <a:r>
              <a:rPr lang="en-US" altLang="en-US" b="1" dirty="0"/>
              <a:t>where </a:t>
            </a:r>
            <a:r>
              <a:rPr lang="en-US" altLang="en-US" i="1" dirty="0" err="1"/>
              <a:t>dept_total.value</a:t>
            </a:r>
            <a:r>
              <a:rPr lang="en-US" altLang="en-US" i="1" dirty="0"/>
              <a:t> </a:t>
            </a:r>
            <a:r>
              <a:rPr lang="en-US" altLang="en-US" dirty="0"/>
              <a:t>&gt; </a:t>
            </a:r>
            <a:r>
              <a:rPr lang="en-US" altLang="en-US" i="1" dirty="0" err="1"/>
              <a:t>dept_total_avg.value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88207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7B4225-796F-4B8A-86AC-0C4E51BA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Scalar Subquery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96B19-9535-4EB2-9FE8-2F0A2EED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Scalar subquery is one which is used where a single value is expected</a:t>
            </a:r>
          </a:p>
          <a:p>
            <a:endParaRPr lang="en-US" altLang="en-US" sz="2400" dirty="0"/>
          </a:p>
          <a:p>
            <a:r>
              <a:rPr lang="en-US" altLang="en-US" sz="2400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sz="2400" b="1" dirty="0"/>
              <a:t>	select </a:t>
            </a:r>
            <a:r>
              <a:rPr lang="en-US" altLang="en-US" sz="2400" i="1" dirty="0" err="1"/>
              <a:t>dept_name</a:t>
            </a:r>
            <a:r>
              <a:rPr lang="en-US" altLang="en-US" sz="2400" dirty="0"/>
              <a:t>, </a:t>
            </a:r>
            <a:br>
              <a:rPr lang="en-US" altLang="en-US" sz="2400" dirty="0"/>
            </a:br>
            <a:r>
              <a:rPr lang="en-US" altLang="en-US" sz="2400" dirty="0"/>
              <a:t>             ( </a:t>
            </a:r>
            <a:r>
              <a:rPr lang="en-US" altLang="en-US" sz="2400" b="1" dirty="0"/>
              <a:t>select count</a:t>
            </a:r>
            <a:r>
              <a:rPr lang="en-US" altLang="en-US" sz="2400" dirty="0"/>
              <a:t>(*) </a:t>
            </a:r>
            <a:br>
              <a:rPr lang="en-US" altLang="en-US" sz="2400" dirty="0"/>
            </a:br>
            <a:r>
              <a:rPr lang="en-US" altLang="en-US" sz="2400" dirty="0"/>
              <a:t>                </a:t>
            </a:r>
            <a:r>
              <a:rPr lang="en-US" altLang="en-US" sz="2400" b="1" dirty="0"/>
              <a:t>from </a:t>
            </a:r>
            <a:r>
              <a:rPr lang="en-US" altLang="en-US" sz="2400" i="1" dirty="0"/>
              <a:t>instructor </a:t>
            </a:r>
            <a:br>
              <a:rPr lang="en-US" altLang="en-US" sz="2400" i="1" dirty="0"/>
            </a:br>
            <a:r>
              <a:rPr lang="en-US" altLang="en-US" sz="2400" i="1" dirty="0"/>
              <a:t>                </a:t>
            </a:r>
            <a:r>
              <a:rPr lang="en-US" altLang="en-US" sz="2400" b="1" dirty="0"/>
              <a:t>where </a:t>
            </a:r>
            <a:r>
              <a:rPr lang="en-US" altLang="en-US" sz="2400" i="1" dirty="0" err="1"/>
              <a:t>department</a:t>
            </a:r>
            <a:r>
              <a:rPr lang="en-US" altLang="en-US" sz="2400" dirty="0" err="1"/>
              <a:t>.</a:t>
            </a:r>
            <a:r>
              <a:rPr lang="en-US" altLang="en-US" sz="2400" i="1" dirty="0" err="1"/>
              <a:t>dept_name</a:t>
            </a:r>
            <a:r>
              <a:rPr lang="en-US" altLang="en-US" sz="2400" i="1" dirty="0"/>
              <a:t> </a:t>
            </a:r>
            <a:r>
              <a:rPr lang="en-US" altLang="en-US" sz="2400" dirty="0"/>
              <a:t>= </a:t>
            </a:r>
            <a:r>
              <a:rPr lang="en-US" altLang="en-US" sz="2400" i="1" dirty="0" err="1"/>
              <a:t>instructor</a:t>
            </a:r>
            <a:r>
              <a:rPr lang="en-US" altLang="en-US" sz="2400" dirty="0" err="1"/>
              <a:t>.</a:t>
            </a:r>
            <a:r>
              <a:rPr lang="en-US" altLang="en-US" sz="2400" i="1" dirty="0" err="1"/>
              <a:t>dept_name</a:t>
            </a:r>
            <a:r>
              <a:rPr lang="en-US" altLang="en-US" sz="2400" dirty="0"/>
              <a:t>)</a:t>
            </a:r>
            <a:br>
              <a:rPr lang="en-US" altLang="en-US" sz="2400" dirty="0"/>
            </a:br>
            <a:r>
              <a:rPr lang="en-US" altLang="en-US" sz="2400" dirty="0"/>
              <a:t>             </a:t>
            </a:r>
            <a:r>
              <a:rPr lang="en-US" altLang="en-US" sz="2400" b="1" dirty="0"/>
              <a:t>as </a:t>
            </a:r>
            <a:r>
              <a:rPr lang="en-US" altLang="en-US" sz="2400" i="1" dirty="0" err="1"/>
              <a:t>num_instructors</a:t>
            </a:r>
            <a:br>
              <a:rPr lang="en-US" altLang="en-US" sz="2400" i="1" dirty="0"/>
            </a:br>
            <a:r>
              <a:rPr lang="en-US" altLang="en-US" sz="2400" b="1" dirty="0"/>
              <a:t>from </a:t>
            </a:r>
            <a:r>
              <a:rPr lang="en-US" altLang="en-US" sz="2400" i="1" dirty="0"/>
              <a:t>department</a:t>
            </a:r>
            <a:r>
              <a:rPr lang="en-US" altLang="en-US" sz="2400" dirty="0"/>
              <a:t>;</a:t>
            </a:r>
          </a:p>
          <a:p>
            <a:endParaRPr lang="en-US" altLang="en-US" sz="2400" dirty="0"/>
          </a:p>
          <a:p>
            <a:r>
              <a:rPr lang="en-US" altLang="en-US" sz="2400" dirty="0"/>
              <a:t>Runtime error if subquery returns more than one result tuple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40D337-8C24-4FA3-AC87-BBE0BE432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7979-B752-488F-8970-6553FB5968A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01E2AF-5661-4A38-9756-55217370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0547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1B46-3614-43C1-A44A-9AB1D08E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3.9 </a:t>
            </a:r>
            <a:r>
              <a:rPr lang="en-US" altLang="en-US" sz="2800" dirty="0"/>
              <a:t>Modification of the Database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3AA92C-5533-41FE-9B4F-18B30104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652588" algn="l"/>
                <a:tab pos="2633663" algn="l"/>
              </a:tabLst>
            </a:pPr>
            <a:r>
              <a:rPr lang="en-US" altLang="en-US" sz="2400" dirty="0"/>
              <a:t>Deletion of tuples from a given relation.</a:t>
            </a:r>
            <a:endParaRPr lang="en-US" altLang="en-US" sz="2400" dirty="0">
              <a:latin typeface="Century Gothic" panose="020B0502020202020204" pitchFamily="34" charset="0"/>
            </a:endParaRP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sz="2400" dirty="0"/>
              <a:t>Insertion of new tuples into a given relation</a:t>
            </a: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sz="2400" dirty="0"/>
              <a:t>Updating of values in some tuples in a given relation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D2B4FD-EAC5-4606-B953-FEA85F11A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3732-2A72-4133-BDBA-879159218D3C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534BC4-5B13-4EF6-ACA1-2FB51AEE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3366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3C34B-FDFF-4033-B4D7-448BEEAC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Deletion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7937C7-790A-486F-938D-331E277C2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652588" algn="l"/>
                <a:tab pos="2633663" algn="l"/>
              </a:tabLst>
            </a:pPr>
            <a:r>
              <a:rPr lang="en-US" altLang="en-US" sz="2400" dirty="0"/>
              <a:t>Delete all instructors</a:t>
            </a:r>
          </a:p>
          <a:p>
            <a:pPr>
              <a:buFont typeface="Monotype Sorts" charset="2"/>
              <a:buNone/>
              <a:tabLst>
                <a:tab pos="1652588" algn="l"/>
                <a:tab pos="2633663" algn="l"/>
              </a:tabLst>
            </a:pPr>
            <a:r>
              <a:rPr lang="en-US" altLang="en-US" sz="2400" dirty="0"/>
              <a:t>		</a:t>
            </a:r>
            <a:r>
              <a:rPr lang="en-US" altLang="en-US" sz="2400" b="1" dirty="0"/>
              <a:t>delete from </a:t>
            </a:r>
            <a:r>
              <a:rPr lang="en-US" altLang="en-US" sz="2400" i="1" dirty="0"/>
              <a:t>instructor</a:t>
            </a:r>
            <a:r>
              <a:rPr lang="en-US" altLang="en-US" sz="2400" dirty="0">
                <a:latin typeface="Century Gothic" panose="020B0502020202020204" pitchFamily="34" charset="0"/>
              </a:rPr>
              <a:t> </a:t>
            </a:r>
          </a:p>
          <a:p>
            <a:pPr>
              <a:buFont typeface="Monotype Sorts" charset="2"/>
              <a:buNone/>
              <a:tabLst>
                <a:tab pos="1652588" algn="l"/>
                <a:tab pos="2633663" algn="l"/>
              </a:tabLst>
            </a:pPr>
            <a:endParaRPr lang="en-US" altLang="en-US" sz="1000" dirty="0">
              <a:latin typeface="Century Gothic" panose="020B0502020202020204" pitchFamily="34" charset="0"/>
            </a:endParaRP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sz="2400" dirty="0"/>
              <a:t>Delete all instructors from the Finance department</a:t>
            </a:r>
            <a:br>
              <a:rPr lang="en-US" altLang="en-US" sz="2400" dirty="0"/>
            </a:br>
            <a:r>
              <a:rPr lang="en-US" altLang="en-US" sz="2400" dirty="0"/>
              <a:t>                     </a:t>
            </a:r>
            <a:r>
              <a:rPr lang="en-US" altLang="en-US" sz="2400" b="1" dirty="0"/>
              <a:t>delete from </a:t>
            </a:r>
            <a:r>
              <a:rPr lang="en-US" altLang="en-US" sz="2400" i="1" dirty="0"/>
              <a:t>instructor</a:t>
            </a:r>
            <a:br>
              <a:rPr lang="en-US" altLang="en-US" sz="2400" i="1" dirty="0"/>
            </a:br>
            <a:r>
              <a:rPr lang="en-US" altLang="en-US" sz="2400" i="1" dirty="0"/>
              <a:t>                     </a:t>
            </a:r>
            <a:r>
              <a:rPr lang="en-US" altLang="en-US" sz="2400" b="1" dirty="0"/>
              <a:t>where </a:t>
            </a:r>
            <a:r>
              <a:rPr lang="en-US" altLang="en-US" sz="2400" i="1" dirty="0" err="1"/>
              <a:t>dept_name</a:t>
            </a:r>
            <a:r>
              <a:rPr lang="en-US" altLang="en-US" sz="2400" dirty="0"/>
              <a:t>= 'Finance’;</a:t>
            </a:r>
          </a:p>
          <a:p>
            <a:pPr>
              <a:buFont typeface="Monotype Sorts" charset="2"/>
              <a:buNone/>
              <a:tabLst>
                <a:tab pos="1652588" algn="l"/>
                <a:tab pos="2633663" algn="l"/>
              </a:tabLst>
            </a:pPr>
            <a:r>
              <a:rPr lang="en-US" altLang="en-US" sz="1000" dirty="0"/>
              <a:t> </a:t>
            </a: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sz="2400" i="1" dirty="0"/>
              <a:t>Delete all tuples in the instructor relation for those instructors associated with a department located in the Watson building.</a:t>
            </a:r>
          </a:p>
          <a:p>
            <a:pPr>
              <a:buFont typeface="Monotype Sorts" charset="2"/>
              <a:buNone/>
              <a:tabLst>
                <a:tab pos="1652588" algn="l"/>
                <a:tab pos="2633663" algn="l"/>
              </a:tabLst>
            </a:pPr>
            <a:r>
              <a:rPr lang="en-US" altLang="en-US" sz="2400" b="1" dirty="0"/>
              <a:t>	                     delete from </a:t>
            </a:r>
            <a:r>
              <a:rPr lang="en-US" altLang="en-US" sz="2400" i="1" dirty="0"/>
              <a:t>instructor</a:t>
            </a:r>
            <a:br>
              <a:rPr lang="en-US" altLang="en-US" sz="2400" i="1" dirty="0"/>
            </a:br>
            <a:r>
              <a:rPr lang="en-US" altLang="en-US" sz="2400" i="1" dirty="0"/>
              <a:t>                     </a:t>
            </a:r>
            <a:r>
              <a:rPr lang="en-US" altLang="en-US" sz="2400" b="1" dirty="0"/>
              <a:t>where </a:t>
            </a:r>
            <a:r>
              <a:rPr lang="en-US" altLang="en-US" sz="2400" i="1" dirty="0"/>
              <a:t>dept name </a:t>
            </a:r>
            <a:r>
              <a:rPr lang="en-US" altLang="en-US" sz="2400" b="1" dirty="0"/>
              <a:t>in </a:t>
            </a:r>
            <a:r>
              <a:rPr lang="en-US" altLang="en-US" sz="2400" dirty="0"/>
              <a:t>(</a:t>
            </a:r>
            <a:r>
              <a:rPr lang="en-US" altLang="en-US" sz="2400" b="1" dirty="0"/>
              <a:t>select </a:t>
            </a:r>
            <a:r>
              <a:rPr lang="en-US" altLang="en-US" sz="2400" i="1" dirty="0"/>
              <a:t>dept name</a:t>
            </a:r>
            <a:br>
              <a:rPr lang="en-US" altLang="en-US" sz="2400" i="1" dirty="0"/>
            </a:br>
            <a:r>
              <a:rPr lang="en-US" altLang="en-US" sz="2400" i="1" dirty="0"/>
              <a:t>                                                        </a:t>
            </a:r>
            <a:r>
              <a:rPr lang="en-US" altLang="en-US" sz="2400" b="1" dirty="0"/>
              <a:t>from </a:t>
            </a:r>
            <a:r>
              <a:rPr lang="en-US" altLang="en-US" sz="2400" i="1" dirty="0"/>
              <a:t>department</a:t>
            </a:r>
            <a:br>
              <a:rPr lang="en-US" altLang="en-US" sz="2400" i="1" dirty="0"/>
            </a:br>
            <a:r>
              <a:rPr lang="en-US" altLang="en-US" sz="2400" i="1" dirty="0"/>
              <a:t>                                                        </a:t>
            </a:r>
            <a:r>
              <a:rPr lang="en-US" altLang="en-US" sz="2400" b="1" dirty="0"/>
              <a:t>where </a:t>
            </a:r>
            <a:r>
              <a:rPr lang="en-US" altLang="en-US" sz="2400" i="1" dirty="0"/>
              <a:t>building </a:t>
            </a:r>
            <a:r>
              <a:rPr lang="en-US" altLang="en-US" sz="2400" dirty="0"/>
              <a:t>= 'Watson')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3DECB-4ED3-419D-B0D6-B7E85483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6999D-0D11-40A2-9919-CF5B45A17945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74EC26-E5A0-492C-AF73-7F6FBEAB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76547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7B4225-796F-4B8A-86AC-0C4E51BA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Deletion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96B19-9535-4EB2-9FE8-2F0A2EED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370013" algn="l"/>
                <a:tab pos="3140075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 lvl="1">
              <a:tabLst>
                <a:tab pos="1370013" algn="l"/>
                <a:tab pos="3140075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370013" algn="l"/>
                <a:tab pos="3140075" algn="l"/>
              </a:tabLst>
            </a:pPr>
            <a:r>
              <a:rPr lang="en-US" altLang="en-US" dirty="0"/>
              <a:t>Solution used in SQL:</a:t>
            </a:r>
          </a:p>
          <a:p>
            <a:pPr lvl="2">
              <a:tabLst>
                <a:tab pos="1370013" algn="l"/>
                <a:tab pos="3140075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/>
              <a:t>avg</a:t>
            </a:r>
            <a:r>
              <a:rPr lang="en-US" altLang="en-US" dirty="0"/>
              <a:t> (salary) and find all tuples to delete</a:t>
            </a:r>
          </a:p>
          <a:p>
            <a:pPr lvl="2">
              <a:tabLst>
                <a:tab pos="1370013" algn="l"/>
                <a:tab pos="3140075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/>
              <a:t>avg</a:t>
            </a:r>
            <a:r>
              <a:rPr lang="en-US" altLang="en-US" dirty="0"/>
              <a:t> or retesting the tuples)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40D337-8C24-4FA3-AC87-BBE0BE432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7979-B752-488F-8970-6553FB5968A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01E2AF-5661-4A38-9756-55217370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A77A2C96-B490-4219-AC85-0E165F0FC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6959" y="1692402"/>
            <a:ext cx="6385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kumimoji="1" lang="en-US" altLang="en-US" b="1" dirty="0"/>
              <a:t>delete from </a:t>
            </a:r>
            <a:r>
              <a:rPr kumimoji="1" lang="en-US" altLang="en-US" i="1" dirty="0"/>
              <a:t>instructor</a:t>
            </a:r>
          </a:p>
          <a:p>
            <a:r>
              <a:rPr kumimoji="1" lang="en-US" altLang="en-US" b="1" dirty="0"/>
              <a:t>where </a:t>
            </a:r>
            <a:r>
              <a:rPr kumimoji="1" lang="en-US" altLang="en-US" i="1" dirty="0"/>
              <a:t>salary </a:t>
            </a:r>
            <a:r>
              <a:rPr kumimoji="1" lang="en-US" altLang="en-US" dirty="0"/>
              <a:t>&lt; (</a:t>
            </a:r>
            <a:r>
              <a:rPr kumimoji="1" lang="en-US" altLang="en-US" b="1" dirty="0"/>
              <a:t>select </a:t>
            </a:r>
            <a:r>
              <a:rPr kumimoji="1" lang="en-US" altLang="en-US" b="1" dirty="0" err="1"/>
              <a:t>avg</a:t>
            </a:r>
            <a:r>
              <a:rPr kumimoji="1" lang="en-US" altLang="en-US" b="1" dirty="0"/>
              <a:t> </a:t>
            </a:r>
            <a:r>
              <a:rPr kumimoji="1" lang="en-US" altLang="en-US" dirty="0"/>
              <a:t>(</a:t>
            </a:r>
            <a:r>
              <a:rPr kumimoji="1" lang="en-US" altLang="en-US" i="1" dirty="0"/>
              <a:t>salary</a:t>
            </a:r>
            <a:r>
              <a:rPr kumimoji="1" lang="en-US" altLang="en-US" dirty="0"/>
              <a:t>) </a:t>
            </a:r>
          </a:p>
          <a:p>
            <a:r>
              <a:rPr kumimoji="1" lang="en-US" altLang="en-US" b="1" dirty="0"/>
              <a:t>                           from </a:t>
            </a:r>
            <a:r>
              <a:rPr kumimoji="1" lang="en-US" altLang="en-US" i="1" dirty="0"/>
              <a:t>instructor</a:t>
            </a:r>
            <a:r>
              <a:rPr kumimoji="1"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60792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1B46-3614-43C1-A44A-9AB1D08E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Insertion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3AA92C-5533-41FE-9B4F-18B30104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204913" algn="l"/>
                <a:tab pos="1890713" algn="l"/>
              </a:tabLst>
            </a:pPr>
            <a:r>
              <a:rPr lang="en-US" altLang="en-US" sz="2400" dirty="0"/>
              <a:t>Add a new tuple to </a:t>
            </a:r>
            <a:r>
              <a:rPr lang="en-US" altLang="en-US" sz="2400" i="1" dirty="0"/>
              <a:t>course</a:t>
            </a:r>
          </a:p>
          <a:p>
            <a:pPr>
              <a:buFont typeface="Monotype Sorts" charset="2"/>
              <a:buNone/>
              <a:tabLst>
                <a:tab pos="1204913" algn="l"/>
                <a:tab pos="1890713" algn="l"/>
              </a:tabLst>
            </a:pPr>
            <a:r>
              <a:rPr lang="en-US" altLang="en-US" sz="2400" b="1" dirty="0"/>
              <a:t>	      insert into </a:t>
            </a:r>
            <a:r>
              <a:rPr lang="en-US" altLang="en-US" sz="2400" i="1" dirty="0"/>
              <a:t>course</a:t>
            </a:r>
            <a:br>
              <a:rPr lang="en-US" altLang="en-US" sz="2400" i="1" dirty="0"/>
            </a:br>
            <a:r>
              <a:rPr lang="en-US" altLang="en-US" sz="2400" i="1" dirty="0"/>
              <a:t>             </a:t>
            </a:r>
            <a:r>
              <a:rPr lang="en-US" altLang="en-US" sz="2400" b="1" dirty="0"/>
              <a:t>values </a:t>
            </a:r>
            <a:r>
              <a:rPr lang="en-US" altLang="en-US" sz="2400" dirty="0"/>
              <a:t>('CS-437', 'Database Systems', 'Comp. Sci.', 4);</a:t>
            </a:r>
          </a:p>
          <a:p>
            <a:pPr>
              <a:buFont typeface="Monotype Sorts" charset="2"/>
              <a:buNone/>
              <a:tabLst>
                <a:tab pos="1204913" algn="l"/>
                <a:tab pos="1890713" algn="l"/>
              </a:tabLst>
            </a:pPr>
            <a:r>
              <a:rPr lang="en-US" altLang="en-US" sz="1000" dirty="0"/>
              <a:t> </a:t>
            </a:r>
          </a:p>
          <a:p>
            <a:pPr>
              <a:tabLst>
                <a:tab pos="1204913" algn="l"/>
                <a:tab pos="1890713" algn="l"/>
              </a:tabLst>
            </a:pPr>
            <a:r>
              <a:rPr lang="en-US" altLang="en-US" sz="2400" dirty="0"/>
              <a:t>or equivalently</a:t>
            </a:r>
            <a:br>
              <a:rPr lang="en-US" altLang="en-US" sz="2400" dirty="0"/>
            </a:br>
            <a:r>
              <a:rPr lang="en-US" altLang="en-US" sz="1000" dirty="0"/>
              <a:t> </a:t>
            </a:r>
          </a:p>
          <a:p>
            <a:pPr>
              <a:buFont typeface="Monotype Sorts" charset="2"/>
              <a:buNone/>
              <a:tabLst>
                <a:tab pos="1204913" algn="l"/>
                <a:tab pos="1890713" algn="l"/>
              </a:tabLst>
            </a:pPr>
            <a:r>
              <a:rPr lang="en-US" altLang="en-US" sz="2400" dirty="0"/>
              <a:t>           </a:t>
            </a:r>
            <a:r>
              <a:rPr lang="en-US" altLang="en-US" sz="2400" b="1" dirty="0"/>
              <a:t>insert into </a:t>
            </a:r>
            <a:r>
              <a:rPr lang="en-US" altLang="en-US" sz="2400" i="1" dirty="0"/>
              <a:t>course </a:t>
            </a:r>
            <a:r>
              <a:rPr lang="en-US" altLang="en-US" sz="2400" dirty="0"/>
              <a:t>(</a:t>
            </a:r>
            <a:r>
              <a:rPr lang="en-US" altLang="en-US" sz="2400" i="1" dirty="0" err="1"/>
              <a:t>course_id</a:t>
            </a:r>
            <a:r>
              <a:rPr lang="en-US" altLang="en-US" sz="2400" dirty="0"/>
              <a:t>, </a:t>
            </a:r>
            <a:r>
              <a:rPr lang="en-US" altLang="en-US" sz="2400" i="1" dirty="0"/>
              <a:t>title</a:t>
            </a:r>
            <a:r>
              <a:rPr lang="en-US" altLang="en-US" sz="2400" dirty="0"/>
              <a:t>, </a:t>
            </a:r>
            <a:r>
              <a:rPr lang="en-US" altLang="en-US" sz="2400" i="1" dirty="0" err="1"/>
              <a:t>dept_name</a:t>
            </a:r>
            <a:r>
              <a:rPr lang="en-US" altLang="en-US" sz="2400" dirty="0"/>
              <a:t>, </a:t>
            </a:r>
            <a:r>
              <a:rPr lang="en-US" altLang="en-US" sz="2400" i="1" dirty="0"/>
              <a:t>credits</a:t>
            </a:r>
            <a:r>
              <a:rPr lang="en-US" altLang="en-US" sz="2400" dirty="0"/>
              <a:t>)</a:t>
            </a:r>
            <a:br>
              <a:rPr lang="en-US" altLang="en-US" sz="2400" dirty="0"/>
            </a:br>
            <a:r>
              <a:rPr lang="en-US" altLang="en-US" sz="2400" dirty="0"/>
              <a:t>             </a:t>
            </a:r>
            <a:r>
              <a:rPr lang="en-US" altLang="en-US" sz="2400" b="1" dirty="0"/>
              <a:t>values </a:t>
            </a:r>
            <a:r>
              <a:rPr lang="en-US" altLang="en-US" sz="2400" dirty="0"/>
              <a:t>('CS-437', 'Database Systems', 'Comp. Sci.', 4);</a:t>
            </a:r>
          </a:p>
          <a:p>
            <a:pPr>
              <a:buFont typeface="Monotype Sorts" charset="2"/>
              <a:buNone/>
              <a:tabLst>
                <a:tab pos="1204913" algn="l"/>
                <a:tab pos="1890713" algn="l"/>
              </a:tabLst>
            </a:pPr>
            <a:r>
              <a:rPr lang="en-US" altLang="en-US" sz="1000" dirty="0"/>
              <a:t> </a:t>
            </a:r>
          </a:p>
          <a:p>
            <a:pPr>
              <a:tabLst>
                <a:tab pos="1204913" algn="l"/>
                <a:tab pos="1890713" algn="l"/>
              </a:tabLst>
            </a:pPr>
            <a:r>
              <a:rPr lang="en-US" altLang="en-US" sz="2400" dirty="0"/>
              <a:t>Add a new tuple to </a:t>
            </a:r>
            <a:r>
              <a:rPr lang="en-US" altLang="en-US" sz="2400" i="1" dirty="0"/>
              <a:t>student  </a:t>
            </a:r>
            <a:r>
              <a:rPr lang="en-US" altLang="en-US" sz="2400" dirty="0"/>
              <a:t>with </a:t>
            </a:r>
            <a:r>
              <a:rPr lang="en-US" altLang="en-US" sz="2400" i="1" dirty="0" err="1"/>
              <a:t>tot_creds</a:t>
            </a:r>
            <a:r>
              <a:rPr lang="en-US" altLang="en-US" sz="2400" i="1" dirty="0"/>
              <a:t> </a:t>
            </a:r>
            <a:r>
              <a:rPr lang="en-US" altLang="en-US" sz="2400" dirty="0"/>
              <a:t>set to null</a:t>
            </a:r>
          </a:p>
          <a:p>
            <a:pPr>
              <a:buFont typeface="Monotype Sorts" charset="2"/>
              <a:buNone/>
              <a:tabLst>
                <a:tab pos="1204913" algn="l"/>
                <a:tab pos="1890713" algn="l"/>
              </a:tabLst>
            </a:pPr>
            <a:r>
              <a:rPr lang="en-US" altLang="en-US" sz="2400" b="1" dirty="0"/>
              <a:t>	      insert into </a:t>
            </a:r>
            <a:r>
              <a:rPr lang="en-US" altLang="en-US" sz="2400" i="1" dirty="0"/>
              <a:t>student</a:t>
            </a:r>
            <a:br>
              <a:rPr lang="en-US" altLang="en-US" sz="2400" i="1" dirty="0"/>
            </a:br>
            <a:r>
              <a:rPr lang="en-US" altLang="en-US" sz="2400" i="1" dirty="0"/>
              <a:t>             </a:t>
            </a:r>
            <a:r>
              <a:rPr lang="en-US" altLang="en-US" sz="2400" b="1" dirty="0"/>
              <a:t>values </a:t>
            </a:r>
            <a:r>
              <a:rPr lang="en-US" altLang="en-US" sz="2400" dirty="0"/>
              <a:t>('3003', 'Green', 'Finance', </a:t>
            </a:r>
            <a:r>
              <a:rPr lang="en-US" altLang="en-US" sz="2400" i="1" dirty="0"/>
              <a:t>null</a:t>
            </a:r>
            <a:r>
              <a:rPr lang="en-US" altLang="en-US" sz="2400" dirty="0"/>
              <a:t>);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D2B4FD-EAC5-4606-B953-FEA85F11A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3732-2A72-4133-BDBA-879159218D3C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534BC4-5B13-4EF6-ACA1-2FB51AEE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74795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3C34B-FDFF-4033-B4D7-448BEEAC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Insertion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7937C7-790A-486F-938D-331E277C2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908050" algn="l"/>
              </a:tabLst>
            </a:pPr>
            <a:r>
              <a:rPr lang="en-US" altLang="en-US" sz="2400" dirty="0"/>
              <a:t>Make each student in the Music department who has earned more than 144 credit hours an instructor in the Music department with a salary of  $18,000.</a:t>
            </a:r>
          </a:p>
          <a:p>
            <a:pPr>
              <a:buFont typeface="Monotype Sorts" charset="2"/>
              <a:buNone/>
              <a:tabLst>
                <a:tab pos="908050" algn="l"/>
              </a:tabLst>
            </a:pPr>
            <a:r>
              <a:rPr lang="en-US" altLang="en-US" sz="2400" dirty="0"/>
              <a:t>	    </a:t>
            </a:r>
            <a:r>
              <a:rPr lang="en-US" altLang="en-US" sz="2400" b="1" dirty="0"/>
              <a:t>insert into </a:t>
            </a:r>
            <a:r>
              <a:rPr lang="en-US" altLang="en-US" sz="2400" i="1" dirty="0"/>
              <a:t>instructor</a:t>
            </a:r>
            <a:br>
              <a:rPr lang="en-US" altLang="en-US" sz="2400" i="1" dirty="0"/>
            </a:br>
            <a:r>
              <a:rPr lang="en-US" altLang="en-US" sz="2400" i="1" dirty="0"/>
              <a:t>	</a:t>
            </a:r>
            <a:r>
              <a:rPr lang="en-US" altLang="en-US" sz="2400" b="1" dirty="0"/>
              <a:t>select </a:t>
            </a:r>
            <a:r>
              <a:rPr lang="en-US" altLang="en-US" sz="2400" i="1" dirty="0"/>
              <a:t>ID, name, </a:t>
            </a:r>
            <a:r>
              <a:rPr lang="en-US" altLang="en-US" sz="2400" i="1" dirty="0" err="1"/>
              <a:t>dept_name</a:t>
            </a:r>
            <a:r>
              <a:rPr lang="en-US" altLang="en-US" sz="2400" i="1" dirty="0"/>
              <a:t>, 18000</a:t>
            </a:r>
            <a:br>
              <a:rPr lang="en-US" altLang="en-US" sz="2400" i="1" dirty="0"/>
            </a:br>
            <a:r>
              <a:rPr lang="en-US" altLang="en-US" sz="2400" i="1" dirty="0"/>
              <a:t>         </a:t>
            </a:r>
            <a:r>
              <a:rPr lang="en-US" altLang="en-US" sz="2400" b="1" dirty="0"/>
              <a:t>from </a:t>
            </a:r>
            <a:r>
              <a:rPr lang="en-US" altLang="en-US" sz="2400" i="1" dirty="0"/>
              <a:t>  student </a:t>
            </a:r>
            <a:br>
              <a:rPr lang="en-US" altLang="en-US" sz="2400" i="1" dirty="0"/>
            </a:br>
            <a:r>
              <a:rPr lang="en-US" altLang="en-US" sz="2400" i="1" dirty="0"/>
              <a:t>         </a:t>
            </a:r>
            <a:r>
              <a:rPr lang="en-US" altLang="en-US" sz="2400" b="1" dirty="0"/>
              <a:t>where </a:t>
            </a:r>
            <a:r>
              <a:rPr lang="en-US" altLang="en-US" sz="2400" i="1" dirty="0"/>
              <a:t>  </a:t>
            </a:r>
            <a:r>
              <a:rPr lang="en-US" altLang="en-US" sz="2400" i="1" dirty="0" err="1"/>
              <a:t>dept_name</a:t>
            </a:r>
            <a:r>
              <a:rPr lang="en-US" altLang="en-US" sz="2400" i="1" dirty="0"/>
              <a:t> = '</a:t>
            </a:r>
            <a:r>
              <a:rPr lang="en-US" altLang="en-US" sz="2400" dirty="0"/>
              <a:t>Music' </a:t>
            </a:r>
            <a:r>
              <a:rPr lang="en-US" altLang="en-US" sz="2400" b="1" dirty="0"/>
              <a:t>and </a:t>
            </a:r>
            <a:r>
              <a:rPr lang="en-US" altLang="en-US" sz="2400" i="1" dirty="0" err="1"/>
              <a:t>total_cred</a:t>
            </a:r>
            <a:r>
              <a:rPr lang="en-US" altLang="en-US" sz="2400" b="1" dirty="0"/>
              <a:t> </a:t>
            </a:r>
            <a:r>
              <a:rPr lang="en-US" altLang="en-US" sz="2400" dirty="0"/>
              <a:t>&gt;</a:t>
            </a:r>
            <a:r>
              <a:rPr lang="en-US" altLang="en-US" sz="2400" b="1" dirty="0"/>
              <a:t> </a:t>
            </a:r>
            <a:r>
              <a:rPr lang="en-US" altLang="en-US" sz="2400" dirty="0"/>
              <a:t>144;</a:t>
            </a:r>
            <a:endParaRPr lang="en-US" altLang="en-US" i="1" dirty="0"/>
          </a:p>
          <a:p>
            <a:pPr>
              <a:buFont typeface="Monotype Sorts" charset="2"/>
              <a:buNone/>
              <a:tabLst>
                <a:tab pos="908050" algn="l"/>
              </a:tabLst>
            </a:pPr>
            <a:r>
              <a:rPr lang="en-US" altLang="en-US" sz="1000" i="1" dirty="0"/>
              <a:t> </a:t>
            </a:r>
          </a:p>
          <a:p>
            <a:pPr>
              <a:tabLst>
                <a:tab pos="908050" algn="l"/>
              </a:tabLst>
            </a:pPr>
            <a:r>
              <a:rPr lang="en-US" altLang="en-US" sz="2400" dirty="0"/>
              <a:t>The </a:t>
            </a:r>
            <a:r>
              <a:rPr lang="en-US" altLang="en-US" sz="2400" b="1" dirty="0"/>
              <a:t>select from where</a:t>
            </a:r>
            <a:r>
              <a:rPr lang="en-US" altLang="en-US" sz="2400" dirty="0"/>
              <a:t> statement is evaluated fully before any of its results are inserted into the relation.  </a:t>
            </a:r>
          </a:p>
          <a:p>
            <a:pPr>
              <a:buFont typeface="Monotype Sorts" charset="2"/>
              <a:buNone/>
              <a:tabLst>
                <a:tab pos="908050" algn="l"/>
              </a:tabLst>
            </a:pPr>
            <a:r>
              <a:rPr lang="en-US" altLang="en-US" sz="2400" dirty="0"/>
              <a:t>     Otherwise queries like</a:t>
            </a:r>
          </a:p>
          <a:p>
            <a:pPr>
              <a:buFont typeface="Monotype Sorts" charset="2"/>
              <a:buNone/>
              <a:tabLst>
                <a:tab pos="908050" algn="l"/>
              </a:tabLst>
            </a:pPr>
            <a:r>
              <a:rPr lang="en-US" altLang="en-US" sz="2400" dirty="0"/>
              <a:t>       	</a:t>
            </a:r>
            <a:r>
              <a:rPr lang="en-US" altLang="en-US" sz="2400" b="1" dirty="0"/>
              <a:t>insert into</a:t>
            </a:r>
            <a:r>
              <a:rPr lang="en-US" altLang="en-US" sz="2400" dirty="0"/>
              <a:t> </a:t>
            </a:r>
            <a:r>
              <a:rPr lang="en-US" altLang="en-US" sz="2400" i="1" dirty="0"/>
              <a:t>table</a:t>
            </a:r>
            <a:r>
              <a:rPr lang="en-US" altLang="en-US" sz="2400" dirty="0"/>
              <a:t>1 </a:t>
            </a:r>
            <a:r>
              <a:rPr lang="en-US" altLang="en-US" sz="2400" b="1" dirty="0"/>
              <a:t>select</a:t>
            </a:r>
            <a:r>
              <a:rPr lang="en-US" altLang="en-US" sz="2400" dirty="0"/>
              <a:t> * </a:t>
            </a:r>
            <a:r>
              <a:rPr lang="en-US" altLang="en-US" sz="2400" b="1" dirty="0"/>
              <a:t>from</a:t>
            </a:r>
            <a:r>
              <a:rPr lang="en-US" altLang="en-US" sz="2400" dirty="0"/>
              <a:t> </a:t>
            </a:r>
            <a:r>
              <a:rPr lang="en-US" altLang="en-US" sz="2400" i="1" dirty="0"/>
              <a:t>table</a:t>
            </a:r>
            <a:r>
              <a:rPr lang="en-US" altLang="en-US" sz="2400" dirty="0"/>
              <a:t>1</a:t>
            </a:r>
          </a:p>
          <a:p>
            <a:pPr>
              <a:buFont typeface="Monotype Sorts" charset="2"/>
              <a:buNone/>
              <a:tabLst>
                <a:tab pos="908050" algn="l"/>
              </a:tabLst>
            </a:pPr>
            <a:r>
              <a:rPr lang="en-US" altLang="en-US" sz="2400" dirty="0"/>
              <a:t>       would cause problem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3DECB-4ED3-419D-B0D6-B7E85483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6999D-0D11-40A2-9919-CF5B45A17945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74EC26-E5A0-492C-AF73-7F6FBEAB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339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528E4-CF86-4CF4-9DF1-77BC0632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3.2 </a:t>
            </a:r>
            <a:r>
              <a:rPr lang="en-US" altLang="en-US" sz="2800" dirty="0"/>
              <a:t>SQL Data Definition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FD6CA2-F37E-48A6-A34A-123E843FC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en-US" sz="2400" dirty="0"/>
              <a:t>       The SQL data-definition language (DDL) allows the specification of information about relations, including:</a:t>
            </a:r>
          </a:p>
          <a:p>
            <a:r>
              <a:rPr lang="en-US" altLang="en-US" sz="2400" dirty="0"/>
              <a:t>The schema for each relation.</a:t>
            </a:r>
          </a:p>
          <a:p>
            <a:r>
              <a:rPr lang="en-US" altLang="en-US" sz="2400" dirty="0"/>
              <a:t>The type of values associated with each attribute.</a:t>
            </a:r>
          </a:p>
          <a:p>
            <a:r>
              <a:rPr lang="en-US" altLang="en-US" sz="2400" dirty="0"/>
              <a:t>The Integrity constraints</a:t>
            </a:r>
          </a:p>
          <a:p>
            <a:r>
              <a:rPr lang="en-US" altLang="en-US" sz="2400" dirty="0"/>
              <a:t>The set of indices to be maintained for each relation.</a:t>
            </a:r>
          </a:p>
          <a:p>
            <a:r>
              <a:rPr lang="en-US" altLang="en-US" sz="2400" dirty="0"/>
              <a:t>Security and authorization information for each relation</a:t>
            </a:r>
          </a:p>
          <a:p>
            <a:r>
              <a:rPr lang="en-US" altLang="en-US" sz="2400" dirty="0">
                <a:solidFill>
                  <a:srgbClr val="FF0000"/>
                </a:solidFill>
              </a:rPr>
              <a:t>The physical storage structure of each relation on disk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ACBA2-48A2-4196-BABC-68555B0E0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9D852-A5D6-439C-A889-9C6CBCF3216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A54B0E-F786-4F17-B8B8-987BF520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32407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81F29-B846-4825-88EF-2A918251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Updates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4369D7-8D90-4345-9F88-15B323079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3368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Font typeface="Monotype Sorts" charset="2"/>
              <a:buNone/>
              <a:tabLst>
                <a:tab pos="23368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23368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23368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23368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avg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A1242D-5031-403A-97F0-18B2B08F4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31876-D386-419B-9EA5-C55BCDC8FB37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243F2A-EC33-4115-8319-4B11E8AF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51219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B413A-CF9B-4E0E-904A-2B6032AEB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Updates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E8DF33-EDF9-4719-9886-4D3B1B573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3368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Font typeface="Monotype Sorts" charset="2"/>
              <a:buNone/>
              <a:tabLst>
                <a:tab pos="23368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51156C-C089-46E2-8B76-A789EFFD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CA2E-7330-494A-8045-02FAFE245B0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210EAC-1A80-4847-886A-55C7E1026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726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6919B-E6BD-4458-B5A7-3ABC6492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Case Statement for Conditional Updates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7EDBD7-5B27-43BD-B59D-4FA1B45F0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sz="2400" dirty="0"/>
              <a:t>		 </a:t>
            </a:r>
            <a:r>
              <a:rPr lang="en-US" altLang="en-US" sz="2400" b="1" dirty="0"/>
              <a:t>update </a:t>
            </a:r>
            <a:r>
              <a:rPr lang="en-US" altLang="en-US" sz="2400" i="1" dirty="0"/>
              <a:t>instructor</a:t>
            </a:r>
            <a:br>
              <a:rPr lang="en-US" altLang="en-US" sz="2400" i="1" dirty="0"/>
            </a:br>
            <a:r>
              <a:rPr lang="en-US" altLang="en-US" sz="2400" i="1" dirty="0"/>
              <a:t>               </a:t>
            </a:r>
            <a:r>
              <a:rPr lang="en-US" altLang="en-US" sz="2400" b="1" dirty="0"/>
              <a:t>set </a:t>
            </a:r>
            <a:r>
              <a:rPr lang="en-US" altLang="en-US" sz="2400" i="1" dirty="0"/>
              <a:t>salary </a:t>
            </a:r>
            <a:r>
              <a:rPr lang="en-US" altLang="en-US" sz="2400" dirty="0"/>
              <a:t>= </a:t>
            </a:r>
            <a:r>
              <a:rPr lang="en-US" altLang="en-US" sz="2400" b="1" dirty="0"/>
              <a:t>case</a:t>
            </a:r>
            <a:br>
              <a:rPr lang="en-US" altLang="en-US" sz="2400" b="1" dirty="0"/>
            </a:br>
            <a:r>
              <a:rPr lang="en-US" altLang="en-US" sz="2400" b="1" dirty="0"/>
              <a:t>                                      when </a:t>
            </a:r>
            <a:r>
              <a:rPr lang="en-US" altLang="en-US" sz="2400" i="1" dirty="0"/>
              <a:t>salary </a:t>
            </a:r>
            <a:r>
              <a:rPr lang="en-US" altLang="en-US" sz="2400" dirty="0"/>
              <a:t>&lt;= 100000 </a:t>
            </a:r>
            <a:r>
              <a:rPr lang="en-US" altLang="en-US" sz="2400" b="1" dirty="0"/>
              <a:t>then </a:t>
            </a:r>
            <a:r>
              <a:rPr lang="en-US" altLang="en-US" sz="2400" i="1" dirty="0"/>
              <a:t>salary </a:t>
            </a:r>
            <a:r>
              <a:rPr lang="en-US" altLang="en-US" sz="2400" dirty="0"/>
              <a:t>* 1.05</a:t>
            </a:r>
            <a:br>
              <a:rPr lang="en-US" altLang="en-US" sz="2400" dirty="0"/>
            </a:br>
            <a:r>
              <a:rPr lang="en-US" altLang="en-US" sz="2400" dirty="0"/>
              <a:t>                                      </a:t>
            </a:r>
            <a:r>
              <a:rPr lang="en-US" altLang="en-US" sz="2400" b="1" dirty="0"/>
              <a:t>else </a:t>
            </a:r>
            <a:r>
              <a:rPr lang="en-US" altLang="en-US" sz="2400" i="1" dirty="0"/>
              <a:t>salary </a:t>
            </a:r>
            <a:r>
              <a:rPr lang="en-US" altLang="en-US" sz="2400" dirty="0"/>
              <a:t>* 1.03</a:t>
            </a:r>
            <a:br>
              <a:rPr lang="en-US" altLang="en-US" sz="2400" dirty="0"/>
            </a:br>
            <a:r>
              <a:rPr lang="en-US" altLang="en-US" sz="2400" dirty="0"/>
              <a:t>                                     </a:t>
            </a:r>
            <a:r>
              <a:rPr lang="en-US" altLang="en-US" sz="2400" b="1" dirty="0"/>
              <a:t>end</a:t>
            </a:r>
            <a:endParaRPr lang="en-US" altLang="en-US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D8A33C-CB56-46CD-A73F-7F56C200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9F74-D4F2-4E1D-A3C6-909F4ADAD330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8E9332-EA79-4EF4-BABA-FED42363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048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EE9E9-400C-44E5-BC12-2B6B1389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Updates with Scalar Subqueries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2D0626-FD25-476B-A0BB-9D4730906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Recompute and update </a:t>
            </a:r>
            <a:r>
              <a:rPr lang="en-US" altLang="en-US" sz="2400" dirty="0" err="1"/>
              <a:t>tot_creds</a:t>
            </a:r>
            <a:r>
              <a:rPr lang="en-US" altLang="en-US" sz="2400" dirty="0"/>
              <a:t>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sz="2400" b="1" dirty="0"/>
              <a:t>           update </a:t>
            </a:r>
            <a:r>
              <a:rPr lang="en-US" altLang="en-US" sz="2400" i="1" dirty="0"/>
              <a:t>student S </a:t>
            </a:r>
            <a:br>
              <a:rPr lang="en-US" altLang="en-US" sz="2400" i="1" dirty="0"/>
            </a:br>
            <a:r>
              <a:rPr lang="en-US" altLang="en-US" sz="2400" i="1" dirty="0"/>
              <a:t>       </a:t>
            </a:r>
            <a:r>
              <a:rPr lang="en-US" altLang="en-US" sz="2400" b="1" dirty="0"/>
              <a:t>set </a:t>
            </a:r>
            <a:r>
              <a:rPr lang="en-US" altLang="en-US" sz="2400" i="1" dirty="0" err="1"/>
              <a:t>tot_cred</a:t>
            </a:r>
            <a:r>
              <a:rPr lang="en-US" altLang="en-US" sz="2400" i="1" dirty="0"/>
              <a:t> </a:t>
            </a:r>
            <a:r>
              <a:rPr lang="en-US" altLang="en-US" sz="2400" dirty="0"/>
              <a:t>= (</a:t>
            </a:r>
            <a:r>
              <a:rPr lang="en-US" altLang="en-US" sz="2400" b="1" dirty="0"/>
              <a:t>select sum</a:t>
            </a:r>
            <a:r>
              <a:rPr lang="en-US" altLang="en-US" sz="2400" dirty="0"/>
              <a:t>(</a:t>
            </a:r>
            <a:r>
              <a:rPr lang="en-US" altLang="en-US" sz="2400" i="1" dirty="0"/>
              <a:t>credits</a:t>
            </a:r>
            <a:r>
              <a:rPr lang="en-US" altLang="en-US" sz="2400" dirty="0"/>
              <a:t>)</a:t>
            </a:r>
            <a:br>
              <a:rPr lang="en-US" altLang="en-US" sz="2400" dirty="0"/>
            </a:br>
            <a:r>
              <a:rPr lang="en-US" altLang="en-US" sz="2400" dirty="0"/>
              <a:t>                              </a:t>
            </a:r>
            <a:r>
              <a:rPr lang="en-US" altLang="en-US" sz="2400" b="1" dirty="0"/>
              <a:t>from </a:t>
            </a:r>
            <a:r>
              <a:rPr lang="en-US" altLang="en-US" sz="2400" i="1" dirty="0"/>
              <a:t>takes, course</a:t>
            </a:r>
            <a:br>
              <a:rPr lang="en-US" altLang="en-US" sz="2400" i="1" dirty="0"/>
            </a:br>
            <a:r>
              <a:rPr lang="en-US" altLang="en-US" sz="2400" i="1" dirty="0"/>
              <a:t>                              </a:t>
            </a:r>
            <a:r>
              <a:rPr lang="en-US" altLang="en-US" sz="2400" b="1" dirty="0"/>
              <a:t>where </a:t>
            </a:r>
            <a:r>
              <a:rPr lang="en-US" altLang="en-US" sz="2400" i="1" dirty="0" err="1"/>
              <a:t>takes.course_id</a:t>
            </a:r>
            <a:r>
              <a:rPr lang="en-US" altLang="en-US" sz="2400" i="1" dirty="0"/>
              <a:t> </a:t>
            </a:r>
            <a:r>
              <a:rPr lang="en-US" altLang="en-US" sz="2400" dirty="0"/>
              <a:t>= </a:t>
            </a:r>
            <a:r>
              <a:rPr lang="en-US" altLang="en-US" sz="2400" i="1" dirty="0" err="1"/>
              <a:t>course.course_id</a:t>
            </a:r>
            <a:r>
              <a:rPr lang="en-US" altLang="en-US" sz="2400" i="1" dirty="0"/>
              <a:t>  </a:t>
            </a:r>
            <a:r>
              <a:rPr lang="en-US" altLang="en-US" sz="2400" b="1" dirty="0"/>
              <a:t>and </a:t>
            </a:r>
            <a:br>
              <a:rPr lang="en-US" altLang="en-US" sz="2400" b="1" dirty="0"/>
            </a:br>
            <a:r>
              <a:rPr lang="en-US" altLang="en-US" sz="2400" b="1" dirty="0"/>
              <a:t>                                         </a:t>
            </a:r>
            <a:r>
              <a:rPr lang="en-US" altLang="en-US" sz="2400" i="1" dirty="0"/>
              <a:t>S</a:t>
            </a:r>
            <a:r>
              <a:rPr lang="en-US" altLang="en-US" sz="2400" dirty="0"/>
              <a:t>.</a:t>
            </a:r>
            <a:r>
              <a:rPr lang="en-US" altLang="en-US" sz="2400" i="1" dirty="0"/>
              <a:t>ID</a:t>
            </a:r>
            <a:r>
              <a:rPr lang="en-US" altLang="en-US" sz="2400" dirty="0"/>
              <a:t>= </a:t>
            </a:r>
            <a:r>
              <a:rPr lang="en-US" altLang="en-US" sz="2400" i="1" dirty="0" err="1"/>
              <a:t>takes</a:t>
            </a:r>
            <a:r>
              <a:rPr lang="en-US" altLang="en-US" sz="2400" dirty="0" err="1"/>
              <a:t>.</a:t>
            </a:r>
            <a:r>
              <a:rPr lang="en-US" altLang="en-US" sz="2400" i="1" dirty="0" err="1"/>
              <a:t>ID.</a:t>
            </a:r>
            <a:r>
              <a:rPr lang="en-US" altLang="en-US" sz="2400" b="1" dirty="0" err="1"/>
              <a:t>and</a:t>
            </a:r>
            <a:r>
              <a:rPr lang="en-US" altLang="en-US" sz="2400" b="1" dirty="0"/>
              <a:t> </a:t>
            </a:r>
            <a:r>
              <a:rPr lang="en-US" altLang="en-US" sz="2400" i="1" dirty="0" err="1"/>
              <a:t>takes</a:t>
            </a:r>
            <a:r>
              <a:rPr lang="en-US" altLang="en-US" sz="2400" dirty="0" err="1"/>
              <a:t>.</a:t>
            </a:r>
            <a:r>
              <a:rPr lang="en-US" altLang="en-US" sz="2400" i="1" dirty="0" err="1"/>
              <a:t>grade</a:t>
            </a:r>
            <a:r>
              <a:rPr lang="en-US" altLang="en-US" sz="2400" i="1" dirty="0"/>
              <a:t> </a:t>
            </a:r>
            <a:r>
              <a:rPr lang="en-US" altLang="en-US" sz="2400" dirty="0"/>
              <a:t>&lt;&gt; 'F' </a:t>
            </a:r>
            <a:r>
              <a:rPr lang="en-US" altLang="en-US" sz="2400" b="1" dirty="0"/>
              <a:t>and</a:t>
            </a:r>
            <a:br>
              <a:rPr lang="en-US" altLang="en-US" sz="2400" b="1" dirty="0"/>
            </a:br>
            <a:r>
              <a:rPr lang="en-US" altLang="en-US" sz="2400" b="1" dirty="0"/>
              <a:t>                                          </a:t>
            </a:r>
            <a:r>
              <a:rPr lang="en-US" altLang="en-US" sz="2400" i="1" dirty="0" err="1"/>
              <a:t>takes</a:t>
            </a:r>
            <a:r>
              <a:rPr lang="en-US" altLang="en-US" sz="2400" dirty="0" err="1"/>
              <a:t>.</a:t>
            </a:r>
            <a:r>
              <a:rPr lang="en-US" altLang="en-US" sz="2400" i="1" dirty="0" err="1"/>
              <a:t>grade</a:t>
            </a:r>
            <a:r>
              <a:rPr lang="en-US" altLang="en-US" sz="2400" i="1" dirty="0"/>
              <a:t> </a:t>
            </a:r>
            <a:r>
              <a:rPr lang="en-US" altLang="en-US" sz="2400" b="1" dirty="0"/>
              <a:t>is not null</a:t>
            </a:r>
            <a:r>
              <a:rPr lang="en-US" altLang="en-US" sz="2400" dirty="0"/>
              <a:t>);</a:t>
            </a:r>
          </a:p>
          <a:p>
            <a:endParaRPr lang="en-US" altLang="en-US" sz="2400" dirty="0"/>
          </a:p>
          <a:p>
            <a:r>
              <a:rPr lang="en-US" altLang="en-US" sz="2400" dirty="0"/>
              <a:t>Sets </a:t>
            </a:r>
            <a:r>
              <a:rPr lang="en-US" altLang="en-US" sz="2400" i="1" dirty="0" err="1"/>
              <a:t>tot_creds</a:t>
            </a:r>
            <a:r>
              <a:rPr lang="en-US" altLang="en-US" sz="2400" dirty="0"/>
              <a:t> to null for students who have not taken any course</a:t>
            </a:r>
          </a:p>
          <a:p>
            <a:r>
              <a:rPr lang="en-US" altLang="en-US" sz="2400" dirty="0"/>
              <a:t>Instead of </a:t>
            </a:r>
            <a:r>
              <a:rPr lang="en-US" altLang="en-US" sz="2400" b="1" dirty="0"/>
              <a:t>sum</a:t>
            </a:r>
            <a:r>
              <a:rPr lang="en-US" altLang="en-US" sz="2400" dirty="0"/>
              <a:t>(</a:t>
            </a:r>
            <a:r>
              <a:rPr lang="en-US" altLang="en-US" sz="2400" i="1" dirty="0"/>
              <a:t>credits</a:t>
            </a:r>
            <a:r>
              <a:rPr lang="en-US" altLang="en-US" sz="2400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sz="2400" b="1" dirty="0"/>
              <a:t>                  case </a:t>
            </a:r>
            <a:br>
              <a:rPr lang="en-US" altLang="en-US" sz="2400" b="1" dirty="0"/>
            </a:br>
            <a:r>
              <a:rPr lang="en-US" altLang="en-US" sz="2400" b="1" dirty="0"/>
              <a:t>                 when sum</a:t>
            </a:r>
            <a:r>
              <a:rPr lang="en-US" altLang="en-US" sz="2400" dirty="0"/>
              <a:t>(</a:t>
            </a:r>
            <a:r>
              <a:rPr lang="en-US" altLang="en-US" sz="2400" i="1" dirty="0"/>
              <a:t>credits</a:t>
            </a:r>
            <a:r>
              <a:rPr lang="en-US" altLang="en-US" sz="2400" dirty="0"/>
              <a:t>) </a:t>
            </a:r>
            <a:r>
              <a:rPr lang="en-US" altLang="en-US" sz="2400" b="1" dirty="0"/>
              <a:t>is not null then sum</a:t>
            </a:r>
            <a:r>
              <a:rPr lang="en-US" altLang="en-US" sz="2400" dirty="0"/>
              <a:t>(</a:t>
            </a:r>
            <a:r>
              <a:rPr lang="en-US" altLang="en-US" sz="2400" i="1" dirty="0"/>
              <a:t>credits</a:t>
            </a:r>
            <a:r>
              <a:rPr lang="en-US" altLang="en-US" sz="2400" dirty="0"/>
              <a:t>)</a:t>
            </a:r>
            <a:br>
              <a:rPr lang="en-US" altLang="en-US" sz="2400" dirty="0"/>
            </a:br>
            <a:r>
              <a:rPr lang="en-US" altLang="en-US" sz="2400" dirty="0"/>
              <a:t>                 </a:t>
            </a:r>
            <a:r>
              <a:rPr lang="en-US" altLang="en-US" sz="2400" b="1" dirty="0"/>
              <a:t>else </a:t>
            </a:r>
            <a:r>
              <a:rPr lang="en-US" altLang="en-US" sz="2400" dirty="0"/>
              <a:t>0</a:t>
            </a:r>
            <a:br>
              <a:rPr lang="en-US" altLang="en-US" sz="2400" dirty="0"/>
            </a:br>
            <a:r>
              <a:rPr lang="en-US" altLang="en-US" sz="2400" dirty="0"/>
              <a:t>             </a:t>
            </a:r>
            <a:r>
              <a:rPr lang="en-US" altLang="en-US" sz="2400" b="1" dirty="0"/>
              <a:t>end</a:t>
            </a:r>
            <a:endParaRPr lang="en-US" altLang="en-US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094360-D3BE-4F0D-9832-D05D69039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222A6-C3F8-417A-9B7F-8CB3A5287330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007BAD-A423-417D-A29B-20AFC977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2579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A9480-7F8C-4B13-A96C-E49E2CC6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Update for Multiple Tables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9DB6D-EA12-4922-B37E-FAB7E9ED3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不同</a:t>
            </a:r>
            <a:r>
              <a:rPr lang="en-US" altLang="zh-CN" dirty="0"/>
              <a:t>DBMS</a:t>
            </a:r>
            <a:r>
              <a:rPr lang="zh-CN" altLang="en-US" dirty="0"/>
              <a:t>平台下的多表</a:t>
            </a:r>
            <a:r>
              <a:rPr lang="en-US" altLang="zh-CN" dirty="0"/>
              <a:t>update</a:t>
            </a:r>
            <a:r>
              <a:rPr lang="zh-CN" altLang="en-US" dirty="0"/>
              <a:t>语句语法定义不尽相同</a:t>
            </a:r>
            <a:endParaRPr lang="en-US" altLang="zh-CN" dirty="0"/>
          </a:p>
          <a:p>
            <a:endParaRPr lang="en-US" altLang="zh-CN" dirty="0"/>
          </a:p>
          <a:p>
            <a:pPr eaLnBrk="1" hangingPunct="1"/>
            <a:r>
              <a:rPr lang="en-US" altLang="zh-CN" sz="2400" dirty="0"/>
              <a:t>Given:</a:t>
            </a:r>
            <a:r>
              <a:rPr lang="zh-CN" altLang="en-US" sz="2400" dirty="0"/>
              <a:t> </a:t>
            </a:r>
            <a:r>
              <a:rPr lang="en-US" altLang="zh-CN" sz="2400" i="1" dirty="0"/>
              <a:t> </a:t>
            </a:r>
          </a:p>
          <a:p>
            <a:pPr marL="0" indent="0" eaLnBrk="1" hangingPunct="1">
              <a:buNone/>
            </a:pPr>
            <a:r>
              <a:rPr lang="en-US" altLang="zh-CN" sz="2400" i="1" dirty="0"/>
              <a:t>               Student</a:t>
            </a:r>
            <a:r>
              <a:rPr lang="en-US" altLang="zh-CN" sz="2400" dirty="0"/>
              <a:t>(S#, </a:t>
            </a:r>
            <a:r>
              <a:rPr lang="en-US" altLang="zh-CN" sz="2400" dirty="0" err="1"/>
              <a:t>Sname</a:t>
            </a:r>
            <a:r>
              <a:rPr lang="en-US" altLang="zh-CN" sz="2400" dirty="0"/>
              <a:t>, age …, C#, Grade, …),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               </a:t>
            </a:r>
            <a:r>
              <a:rPr lang="en-US" altLang="zh-CN" sz="2400" i="1" dirty="0" err="1"/>
              <a:t>SGrade</a:t>
            </a:r>
            <a:r>
              <a:rPr lang="en-US" altLang="zh-CN" sz="2400" dirty="0"/>
              <a:t>(S#, C#, Grade)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b="1" dirty="0"/>
              <a:t>    </a:t>
            </a:r>
          </a:p>
          <a:p>
            <a:pPr lvl="1"/>
            <a:r>
              <a:rPr lang="zh-CN" altLang="en-US" dirty="0"/>
              <a:t>利用</a:t>
            </a:r>
            <a:r>
              <a:rPr lang="en-US" altLang="zh-CN" dirty="0" err="1"/>
              <a:t>SGrade</a:t>
            </a:r>
            <a:r>
              <a:rPr lang="zh-CN" altLang="en-US" dirty="0"/>
              <a:t>的内容，更新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b="1" dirty="0"/>
              <a:t>         </a:t>
            </a:r>
            <a:r>
              <a:rPr lang="en-US" altLang="zh-CN" sz="2400" b="1" i="1" dirty="0">
                <a:solidFill>
                  <a:schemeClr val="folHlink"/>
                </a:solidFill>
              </a:rPr>
              <a:t>update</a:t>
            </a:r>
            <a:r>
              <a:rPr lang="en-US" altLang="zh-CN" sz="2400" dirty="0"/>
              <a:t>     </a:t>
            </a:r>
            <a:r>
              <a:rPr lang="en-US" altLang="zh-CN" sz="2400" i="1" dirty="0"/>
              <a:t>Student </a:t>
            </a:r>
            <a:r>
              <a:rPr lang="en-US" altLang="zh-CN" sz="2400" dirty="0"/>
              <a:t>as A</a:t>
            </a:r>
            <a:r>
              <a:rPr lang="en-US" altLang="zh-CN" sz="2400" i="1" dirty="0"/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         </a:t>
            </a:r>
            <a:r>
              <a:rPr lang="en-US" altLang="zh-CN" sz="2400" b="1" i="1" dirty="0">
                <a:solidFill>
                  <a:schemeClr val="folHlink"/>
                </a:solidFill>
              </a:rPr>
              <a:t>set</a:t>
            </a:r>
            <a:r>
              <a:rPr lang="en-US" altLang="zh-CN" sz="2400" b="1" dirty="0">
                <a:solidFill>
                  <a:schemeClr val="folHlink"/>
                </a:solidFill>
              </a:rPr>
              <a:t> </a:t>
            </a:r>
            <a:r>
              <a:rPr lang="en-US" altLang="zh-CN" sz="2400" dirty="0"/>
              <a:t>        </a:t>
            </a:r>
            <a:r>
              <a:rPr lang="en-US" altLang="zh-CN" sz="2400" i="1" dirty="0"/>
              <a:t>   Grade</a:t>
            </a:r>
            <a:r>
              <a:rPr lang="en-US" altLang="zh-CN" sz="2400" dirty="0"/>
              <a:t>=</a:t>
            </a:r>
            <a:r>
              <a:rPr lang="en-US" altLang="zh-CN" sz="2400" dirty="0" err="1"/>
              <a:t>B.Grade</a:t>
            </a:r>
            <a:endParaRPr lang="en-US" altLang="zh-CN" sz="2400" baseline="-25000" dirty="0"/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          </a:t>
            </a:r>
            <a:r>
              <a:rPr lang="en-US" altLang="zh-CN" sz="2400" b="1" i="1" dirty="0">
                <a:solidFill>
                  <a:schemeClr val="folHlink"/>
                </a:solidFill>
              </a:rPr>
              <a:t>from</a:t>
            </a:r>
            <a:r>
              <a:rPr lang="en-US" altLang="zh-CN" sz="2400" dirty="0"/>
              <a:t>        </a:t>
            </a:r>
            <a:r>
              <a:rPr lang="en-US" altLang="zh-CN" sz="2400" i="1" dirty="0" err="1"/>
              <a:t>SGrade</a:t>
            </a:r>
            <a:r>
              <a:rPr lang="en-US" altLang="zh-CN" sz="2400" i="1" dirty="0"/>
              <a:t> </a:t>
            </a:r>
            <a:r>
              <a:rPr lang="en-US" altLang="zh-CN" sz="2400" dirty="0"/>
              <a:t>as B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         </a:t>
            </a:r>
            <a:r>
              <a:rPr lang="en-US" altLang="zh-CN" sz="2400" b="1" i="1" dirty="0">
                <a:solidFill>
                  <a:schemeClr val="folHlink"/>
                </a:solidFill>
              </a:rPr>
              <a:t>where</a:t>
            </a:r>
            <a:r>
              <a:rPr lang="en-US" altLang="zh-CN" sz="2400" dirty="0"/>
              <a:t>      A.S#=B.S# and A.C#=B.C#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CC06C-C5A9-41C3-9329-BEB3F1776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C5D7-C5BA-491D-A690-9188F450A367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B116A5-81B3-4C25-A3F2-B9C88B36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6596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FDAC4-E656-4FF5-93B4-E1A93A16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Times New Roman" pitchFamily="18" charset="0"/>
              </a:rPr>
              <a:t>Update in SQL Server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9F79CB-5FF3-4253-A684-472BB654E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4FBA22-7BBC-4BF3-925E-57D1ADF5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9E46-3C44-45FF-9FAC-336EBD3B50E0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EB7B07-6D9C-46AE-8080-C0126ADC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13350A7-8A39-40A8-BC85-483B29182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2" y="1016000"/>
            <a:ext cx="63373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A8D58-2278-47BC-A4E9-83DB10B51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50" y="5805488"/>
            <a:ext cx="31146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97673BDE-90E7-4770-B188-3A7B705B5E45}"/>
              </a:ext>
            </a:extLst>
          </p:cNvPr>
          <p:cNvSpPr>
            <a:spLocks/>
          </p:cNvSpPr>
          <p:nvPr/>
        </p:nvSpPr>
        <p:spPr bwMode="auto">
          <a:xfrm>
            <a:off x="1070337" y="1295400"/>
            <a:ext cx="3276600" cy="393700"/>
          </a:xfrm>
          <a:custGeom>
            <a:avLst/>
            <a:gdLst>
              <a:gd name="T0" fmla="*/ 0 w 2064"/>
              <a:gd name="T1" fmla="*/ 2147483647 h 248"/>
              <a:gd name="T2" fmla="*/ 2147483647 w 2064"/>
              <a:gd name="T3" fmla="*/ 2147483647 h 248"/>
              <a:gd name="T4" fmla="*/ 2147483647 w 2064"/>
              <a:gd name="T5" fmla="*/ 2147483647 h 248"/>
              <a:gd name="T6" fmla="*/ 2147483647 w 2064"/>
              <a:gd name="T7" fmla="*/ 2147483647 h 248"/>
              <a:gd name="T8" fmla="*/ 2147483647 w 2064"/>
              <a:gd name="T9" fmla="*/ 2147483647 h 248"/>
              <a:gd name="T10" fmla="*/ 2147483647 w 2064"/>
              <a:gd name="T11" fmla="*/ 2147483647 h 248"/>
              <a:gd name="T12" fmla="*/ 2147483647 w 2064"/>
              <a:gd name="T13" fmla="*/ 2147483647 h 248"/>
              <a:gd name="T14" fmla="*/ 2147483647 w 2064"/>
              <a:gd name="T15" fmla="*/ 0 h 248"/>
              <a:gd name="T16" fmla="*/ 2147483647 w 2064"/>
              <a:gd name="T17" fmla="*/ 2147483647 h 248"/>
              <a:gd name="T18" fmla="*/ 2147483647 w 2064"/>
              <a:gd name="T19" fmla="*/ 2147483647 h 248"/>
              <a:gd name="T20" fmla="*/ 2147483647 w 2064"/>
              <a:gd name="T21" fmla="*/ 2147483647 h 248"/>
              <a:gd name="T22" fmla="*/ 2147483647 w 2064"/>
              <a:gd name="T23" fmla="*/ 2147483647 h 248"/>
              <a:gd name="T24" fmla="*/ 2147483647 w 2064"/>
              <a:gd name="T25" fmla="*/ 2147483647 h 248"/>
              <a:gd name="T26" fmla="*/ 2147483647 w 2064"/>
              <a:gd name="T27" fmla="*/ 2147483647 h 248"/>
              <a:gd name="T28" fmla="*/ 2147483647 w 2064"/>
              <a:gd name="T29" fmla="*/ 2147483647 h 248"/>
              <a:gd name="T30" fmla="*/ 0 w 2064"/>
              <a:gd name="T31" fmla="*/ 2147483647 h 24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64"/>
              <a:gd name="T49" fmla="*/ 0 h 248"/>
              <a:gd name="T50" fmla="*/ 2064 w 2064"/>
              <a:gd name="T51" fmla="*/ 248 h 24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64" h="248">
                <a:moveTo>
                  <a:pt x="0" y="216"/>
                </a:moveTo>
                <a:cubicBezTo>
                  <a:pt x="522" y="221"/>
                  <a:pt x="701" y="222"/>
                  <a:pt x="1088" y="248"/>
                </a:cubicBezTo>
                <a:cubicBezTo>
                  <a:pt x="1179" y="241"/>
                  <a:pt x="1266" y="245"/>
                  <a:pt x="1352" y="216"/>
                </a:cubicBezTo>
                <a:cubicBezTo>
                  <a:pt x="1399" y="169"/>
                  <a:pt x="1405" y="189"/>
                  <a:pt x="1480" y="192"/>
                </a:cubicBezTo>
                <a:cubicBezTo>
                  <a:pt x="1608" y="196"/>
                  <a:pt x="1736" y="197"/>
                  <a:pt x="1864" y="200"/>
                </a:cubicBezTo>
                <a:cubicBezTo>
                  <a:pt x="1962" y="191"/>
                  <a:pt x="2035" y="224"/>
                  <a:pt x="2064" y="136"/>
                </a:cubicBezTo>
                <a:cubicBezTo>
                  <a:pt x="2035" y="117"/>
                  <a:pt x="2006" y="119"/>
                  <a:pt x="1976" y="104"/>
                </a:cubicBezTo>
                <a:cubicBezTo>
                  <a:pt x="1908" y="70"/>
                  <a:pt x="1850" y="25"/>
                  <a:pt x="1776" y="0"/>
                </a:cubicBezTo>
                <a:cubicBezTo>
                  <a:pt x="1725" y="3"/>
                  <a:pt x="1674" y="2"/>
                  <a:pt x="1624" y="8"/>
                </a:cubicBezTo>
                <a:cubicBezTo>
                  <a:pt x="1554" y="16"/>
                  <a:pt x="1499" y="47"/>
                  <a:pt x="1424" y="48"/>
                </a:cubicBezTo>
                <a:cubicBezTo>
                  <a:pt x="1139" y="53"/>
                  <a:pt x="853" y="53"/>
                  <a:pt x="568" y="56"/>
                </a:cubicBezTo>
                <a:cubicBezTo>
                  <a:pt x="443" y="59"/>
                  <a:pt x="317" y="60"/>
                  <a:pt x="192" y="64"/>
                </a:cubicBezTo>
                <a:cubicBezTo>
                  <a:pt x="61" y="68"/>
                  <a:pt x="98" y="49"/>
                  <a:pt x="40" y="88"/>
                </a:cubicBezTo>
                <a:cubicBezTo>
                  <a:pt x="35" y="104"/>
                  <a:pt x="22" y="119"/>
                  <a:pt x="24" y="136"/>
                </a:cubicBezTo>
                <a:cubicBezTo>
                  <a:pt x="27" y="160"/>
                  <a:pt x="39" y="185"/>
                  <a:pt x="32" y="208"/>
                </a:cubicBezTo>
                <a:cubicBezTo>
                  <a:pt x="29" y="219"/>
                  <a:pt x="11" y="213"/>
                  <a:pt x="0" y="216"/>
                </a:cubicBezTo>
                <a:close/>
              </a:path>
            </a:pathLst>
          </a:cu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C6682895-8BDF-4665-A2AE-CBB0A4463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437" y="765175"/>
            <a:ext cx="2735263" cy="431800"/>
          </a:xfrm>
          <a:prstGeom prst="wedgeRectCallout">
            <a:avLst>
              <a:gd name="adj1" fmla="val -54699"/>
              <a:gd name="adj2" fmla="val 125736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1200"/>
              <a:t>指定将要更新的行数或行百分比。</a:t>
            </a:r>
            <a:r>
              <a:rPr lang="en-US" altLang="zh-CN" sz="1200"/>
              <a:t>expression </a:t>
            </a:r>
            <a:r>
              <a:rPr lang="zh-CN" altLang="en-US" sz="1200"/>
              <a:t>可以为行数或行百分比。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CC808-2E30-4DC6-A816-C8F70D6B1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75" y="4868863"/>
            <a:ext cx="5040312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10">
            <a:extLst>
              <a:ext uri="{FF2B5EF4-FFF2-40B4-BE49-F238E27FC236}">
                <a16:creationId xmlns:a16="http://schemas.microsoft.com/office/drawing/2014/main" id="{13048DE2-96A8-465F-BCE1-876AFE779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937" y="1557338"/>
            <a:ext cx="3889375" cy="647700"/>
          </a:xfrm>
          <a:prstGeom prst="wedgeRectCallout">
            <a:avLst>
              <a:gd name="adj1" fmla="val -95958"/>
              <a:gd name="adj2" fmla="val 7843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1200" dirty="0"/>
              <a:t>返回单个值的变量、文字值、表达式或嵌套 </a:t>
            </a:r>
            <a:r>
              <a:rPr lang="en-US" altLang="zh-CN" sz="1200" dirty="0"/>
              <a:t>select </a:t>
            </a:r>
            <a:r>
              <a:rPr lang="zh-CN" altLang="en-US" sz="1200" dirty="0"/>
              <a:t>语句（加括号）。</a:t>
            </a:r>
            <a:r>
              <a:rPr lang="en-US" altLang="zh-CN" sz="1200" dirty="0"/>
              <a:t>expression </a:t>
            </a:r>
            <a:r>
              <a:rPr lang="zh-CN" altLang="en-US" sz="1200" dirty="0"/>
              <a:t>返回的值替换 </a:t>
            </a:r>
            <a:r>
              <a:rPr lang="en-US" altLang="zh-CN" sz="1200" dirty="0" err="1"/>
              <a:t>column_name</a:t>
            </a:r>
            <a:r>
              <a:rPr lang="en-US" altLang="zh-CN" sz="1200" dirty="0"/>
              <a:t> </a:t>
            </a:r>
            <a:r>
              <a:rPr lang="zh-CN" altLang="en-US" sz="1200" dirty="0"/>
              <a:t>或 </a:t>
            </a:r>
            <a:r>
              <a:rPr lang="en-US" altLang="zh-CN" sz="1200" dirty="0"/>
              <a:t>@variable </a:t>
            </a:r>
            <a:r>
              <a:rPr lang="zh-CN" altLang="en-US" sz="1200" dirty="0"/>
              <a:t>中的现有值。</a:t>
            </a:r>
          </a:p>
        </p:txBody>
      </p:sp>
      <p:sp>
        <p:nvSpPr>
          <p:cNvPr id="12" name="AutoShape 11">
            <a:extLst>
              <a:ext uri="{FF2B5EF4-FFF2-40B4-BE49-F238E27FC236}">
                <a16:creationId xmlns:a16="http://schemas.microsoft.com/office/drawing/2014/main" id="{C700A6EC-85FF-4E01-B0F6-DD057F7AE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637" y="3860800"/>
            <a:ext cx="2736850" cy="465138"/>
          </a:xfrm>
          <a:prstGeom prst="wedgeRectCallout">
            <a:avLst>
              <a:gd name="adj1" fmla="val -218907"/>
              <a:gd name="adj2" fmla="val 8993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1200"/>
              <a:t>指定将表、视图或派生表源用于为更新操作提供条件。 </a:t>
            </a:r>
          </a:p>
        </p:txBody>
      </p:sp>
    </p:spTree>
    <p:extLst>
      <p:ext uri="{BB962C8B-B14F-4D97-AF65-F5344CB8AC3E}">
        <p14:creationId xmlns:p14="http://schemas.microsoft.com/office/powerpoint/2010/main" val="1745003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8746703-41BB-D54C-8DA4-D89C98D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1" y="1004247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FEEC7E-2984-A246-B26B-781E3D2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1467870"/>
            <a:ext cx="6176467" cy="281608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+mn-lt"/>
              </a:rPr>
            </a:br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93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1324E-6126-4CF9-884C-5557393C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Domain Types in SQL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4F4B5C-A116-4434-9A46-7D6A672B2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682838" cy="581323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E60669-E06D-4AAA-B2EB-007DE112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010A-261B-4CCB-836B-8A9332D38C58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B6CD04-B734-4B00-A38B-B8525982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092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38DD5-6CEF-40DF-8FBF-660FF1E8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Domain Types in SQL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15A161-7388-4ACE-848F-8E62EB449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80000"/>
              </a:lnSpc>
              <a:tabLst>
                <a:tab pos="1250950" algn="l"/>
              </a:tabLst>
            </a:pPr>
            <a:r>
              <a:rPr lang="en-US" altLang="zh-CN" b="1" dirty="0">
                <a:solidFill>
                  <a:srgbClr val="FF3300"/>
                </a:solidFill>
                <a:latin typeface="Times New Roman" pitchFamily="18" charset="0"/>
              </a:rPr>
              <a:t>date.</a:t>
            </a:r>
            <a:r>
              <a:rPr lang="en-US" altLang="zh-CN" dirty="0">
                <a:latin typeface="Times New Roman" pitchFamily="18" charset="0"/>
              </a:rPr>
              <a:t>  Dates, containing a (4 digit) year, month and date</a:t>
            </a:r>
          </a:p>
          <a:p>
            <a:pPr marL="742950" lvl="1" indent="-285750" eaLnBrk="1" hangingPunct="1">
              <a:lnSpc>
                <a:spcPct val="80000"/>
              </a:lnSpc>
              <a:tabLst>
                <a:tab pos="1250950" algn="l"/>
              </a:tabLst>
            </a:pPr>
            <a:r>
              <a:rPr lang="en-US" altLang="zh-CN" dirty="0">
                <a:latin typeface="Times New Roman" pitchFamily="18" charset="0"/>
              </a:rPr>
              <a:t>E.g.   </a:t>
            </a:r>
            <a:r>
              <a:rPr lang="en-US" altLang="zh-CN" b="1" dirty="0">
                <a:latin typeface="Times New Roman" pitchFamily="18" charset="0"/>
              </a:rPr>
              <a:t>date</a:t>
            </a:r>
            <a:r>
              <a:rPr lang="en-US" altLang="zh-CN" dirty="0">
                <a:latin typeface="Times New Roman" pitchFamily="18" charset="0"/>
              </a:rPr>
              <a:t> ‘2001-7-27’</a:t>
            </a:r>
          </a:p>
          <a:p>
            <a:pPr marL="342900" indent="-342900" eaLnBrk="1" hangingPunct="1">
              <a:lnSpc>
                <a:spcPct val="80000"/>
              </a:lnSpc>
              <a:tabLst>
                <a:tab pos="1250950" algn="l"/>
              </a:tabLst>
            </a:pPr>
            <a:r>
              <a:rPr lang="en-US" altLang="zh-CN" b="1" dirty="0">
                <a:latin typeface="Times New Roman" pitchFamily="18" charset="0"/>
              </a:rPr>
              <a:t>time. </a:t>
            </a:r>
            <a:r>
              <a:rPr lang="en-US" altLang="zh-CN" dirty="0">
                <a:latin typeface="Times New Roman" pitchFamily="18" charset="0"/>
              </a:rPr>
              <a:t> Time of day, in hours, minutes and seconds.</a:t>
            </a:r>
          </a:p>
          <a:p>
            <a:pPr marL="742950" lvl="1" indent="-285750" eaLnBrk="1" hangingPunct="1">
              <a:lnSpc>
                <a:spcPct val="80000"/>
              </a:lnSpc>
              <a:tabLst>
                <a:tab pos="1250950" algn="l"/>
              </a:tabLst>
            </a:pPr>
            <a:r>
              <a:rPr lang="en-US" altLang="zh-CN" dirty="0">
                <a:latin typeface="Times New Roman" pitchFamily="18" charset="0"/>
              </a:rPr>
              <a:t>E.g. </a:t>
            </a:r>
            <a:r>
              <a:rPr lang="en-US" altLang="zh-CN" b="1" dirty="0">
                <a:latin typeface="Times New Roman" pitchFamily="18" charset="0"/>
              </a:rPr>
              <a:t> time</a:t>
            </a:r>
            <a:r>
              <a:rPr lang="en-US" altLang="zh-CN" dirty="0">
                <a:latin typeface="Times New Roman" pitchFamily="18" charset="0"/>
              </a:rPr>
              <a:t> ’09:00:30’        </a:t>
            </a:r>
            <a:r>
              <a:rPr lang="en-US" altLang="zh-CN" b="1" dirty="0">
                <a:latin typeface="Times New Roman" pitchFamily="18" charset="0"/>
              </a:rPr>
              <a:t> time</a:t>
            </a:r>
            <a:r>
              <a:rPr lang="en-US" altLang="zh-CN" dirty="0">
                <a:latin typeface="Times New Roman" pitchFamily="18" charset="0"/>
              </a:rPr>
              <a:t> ’09:00:30.75’</a:t>
            </a:r>
          </a:p>
          <a:p>
            <a:pPr marL="342900" indent="-342900" eaLnBrk="1" hangingPunct="1">
              <a:lnSpc>
                <a:spcPct val="80000"/>
              </a:lnSpc>
              <a:tabLst>
                <a:tab pos="1250950" algn="l"/>
              </a:tabLst>
            </a:pPr>
            <a:r>
              <a:rPr lang="en-US" altLang="zh-CN" b="1" dirty="0">
                <a:latin typeface="Times New Roman" pitchFamily="18" charset="0"/>
              </a:rPr>
              <a:t>timestamp</a:t>
            </a:r>
            <a:r>
              <a:rPr lang="en-US" altLang="zh-CN" dirty="0">
                <a:latin typeface="Times New Roman" pitchFamily="18" charset="0"/>
              </a:rPr>
              <a:t>: date plus time of day</a:t>
            </a:r>
          </a:p>
          <a:p>
            <a:pPr marL="742950" lvl="1" indent="-285750" eaLnBrk="1" hangingPunct="1">
              <a:lnSpc>
                <a:spcPct val="80000"/>
              </a:lnSpc>
              <a:tabLst>
                <a:tab pos="1250950" algn="l"/>
              </a:tabLst>
            </a:pPr>
            <a:r>
              <a:rPr lang="en-US" altLang="zh-CN" dirty="0">
                <a:latin typeface="Times New Roman" pitchFamily="18" charset="0"/>
              </a:rPr>
              <a:t>E.g.  </a:t>
            </a:r>
            <a:r>
              <a:rPr lang="en-US" altLang="zh-CN" b="1" dirty="0">
                <a:latin typeface="Times New Roman" pitchFamily="18" charset="0"/>
              </a:rPr>
              <a:t>timestamp</a:t>
            </a:r>
            <a:r>
              <a:rPr lang="en-US" altLang="zh-CN" dirty="0">
                <a:latin typeface="Times New Roman" pitchFamily="18" charset="0"/>
              </a:rPr>
              <a:t>  ‘2001-7-27 09:00:30.75’</a:t>
            </a:r>
          </a:p>
          <a:p>
            <a:pPr marL="342900" indent="-342900" eaLnBrk="1" hangingPunct="1">
              <a:lnSpc>
                <a:spcPct val="80000"/>
              </a:lnSpc>
              <a:tabLst>
                <a:tab pos="1250950" algn="l"/>
              </a:tabLst>
            </a:pPr>
            <a:r>
              <a:rPr lang="en-US" altLang="zh-CN" b="1" dirty="0">
                <a:latin typeface="Times New Roman" pitchFamily="18" charset="0"/>
              </a:rPr>
              <a:t>Interval</a:t>
            </a:r>
            <a:r>
              <a:rPr lang="en-US" altLang="zh-CN" dirty="0">
                <a:latin typeface="Times New Roman" pitchFamily="18" charset="0"/>
              </a:rPr>
              <a:t>:  period of time</a:t>
            </a:r>
          </a:p>
          <a:p>
            <a:pPr marL="742950" lvl="1" indent="-285750" eaLnBrk="1" hangingPunct="1">
              <a:lnSpc>
                <a:spcPct val="80000"/>
              </a:lnSpc>
              <a:tabLst>
                <a:tab pos="1250950" algn="l"/>
              </a:tabLst>
            </a:pPr>
            <a:r>
              <a:rPr lang="en-US" altLang="zh-CN" dirty="0">
                <a:latin typeface="Times New Roman" pitchFamily="18" charset="0"/>
              </a:rPr>
              <a:t>E.g.   Interval  ‘1’ day</a:t>
            </a:r>
          </a:p>
          <a:p>
            <a:pPr marL="742950" lvl="1" indent="-285750" eaLnBrk="1" hangingPunct="1">
              <a:lnSpc>
                <a:spcPct val="80000"/>
              </a:lnSpc>
              <a:tabLst>
                <a:tab pos="1250950" algn="l"/>
              </a:tabLst>
            </a:pPr>
            <a:r>
              <a:rPr lang="en-US" altLang="zh-CN" dirty="0">
                <a:latin typeface="Times New Roman" pitchFamily="18" charset="0"/>
              </a:rPr>
              <a:t>Subtracting a date/time/timestamp value from another gives an interval value</a:t>
            </a:r>
          </a:p>
          <a:p>
            <a:pPr marL="742950" lvl="1" indent="-285750" eaLnBrk="1" hangingPunct="1">
              <a:lnSpc>
                <a:spcPct val="80000"/>
              </a:lnSpc>
              <a:tabLst>
                <a:tab pos="1250950" algn="l"/>
              </a:tabLst>
            </a:pPr>
            <a:r>
              <a:rPr lang="en-US" altLang="zh-CN" dirty="0">
                <a:latin typeface="Times New Roman" pitchFamily="18" charset="0"/>
              </a:rPr>
              <a:t>Interval values can be added to date/time/timestamp values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FF3300"/>
                </a:solidFill>
                <a:latin typeface="Times New Roman" pitchFamily="18" charset="0"/>
              </a:rPr>
              <a:t>Null </a:t>
            </a:r>
            <a:r>
              <a:rPr lang="en-US" altLang="zh-CN" dirty="0">
                <a:latin typeface="Times New Roman" pitchFamily="18" charset="0"/>
              </a:rPr>
              <a:t>values are allowed in all the domain types.  Declaring an attribute to be </a:t>
            </a:r>
            <a:r>
              <a:rPr lang="en-US" altLang="zh-CN" b="1" dirty="0">
                <a:latin typeface="Times New Roman" pitchFamily="18" charset="0"/>
              </a:rPr>
              <a:t>not null</a:t>
            </a:r>
            <a:r>
              <a:rPr lang="en-US" altLang="zh-CN" dirty="0">
                <a:latin typeface="Times New Roman" pitchFamily="18" charset="0"/>
              </a:rPr>
              <a:t> prohibits null values for that attribute.</a:t>
            </a:r>
          </a:p>
          <a:p>
            <a:pPr eaLnBrk="1" hangingPunct="1">
              <a:lnSpc>
                <a:spcPct val="90000"/>
              </a:lnSpc>
            </a:pPr>
            <a:endParaRPr lang="en-US" altLang="zh-CN" b="1" dirty="0">
              <a:solidFill>
                <a:srgbClr val="FF33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 dirty="0">
                <a:solidFill>
                  <a:srgbClr val="FF3300"/>
                </a:solidFill>
                <a:latin typeface="Times New Roman" pitchFamily="18" charset="0"/>
              </a:rPr>
              <a:t>create domain</a:t>
            </a:r>
            <a:r>
              <a:rPr lang="en-US" altLang="zh-CN" dirty="0">
                <a:latin typeface="Times New Roman" pitchFamily="18" charset="0"/>
              </a:rPr>
              <a:t> construct in SQL-92 creates user-defined domain types </a:t>
            </a:r>
            <a:r>
              <a:rPr lang="zh-CN" altLang="en-US" dirty="0">
                <a:solidFill>
                  <a:srgbClr val="FF3300"/>
                </a:solidFill>
                <a:latin typeface="Times New Roman" pitchFamily="18" charset="0"/>
              </a:rPr>
              <a:t>自定义类型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latin typeface="Times New Roman" pitchFamily="18" charset="0"/>
              </a:rPr>
              <a:t>	create domain </a:t>
            </a:r>
            <a:r>
              <a:rPr lang="en-US" altLang="zh-CN" i="1" dirty="0">
                <a:latin typeface="Times New Roman" pitchFamily="18" charset="0"/>
              </a:rPr>
              <a:t>person-name </a:t>
            </a:r>
            <a:r>
              <a:rPr lang="en-US" altLang="zh-CN" b="1" dirty="0">
                <a:latin typeface="Times New Roman" pitchFamily="18" charset="0"/>
              </a:rPr>
              <a:t>char</a:t>
            </a:r>
            <a:r>
              <a:rPr lang="en-US" altLang="zh-CN" dirty="0">
                <a:latin typeface="Times New Roman" pitchFamily="18" charset="0"/>
              </a:rPr>
              <a:t>(20) </a:t>
            </a:r>
            <a:r>
              <a:rPr lang="en-US" altLang="zh-CN" b="1" dirty="0">
                <a:latin typeface="Times New Roman" pitchFamily="18" charset="0"/>
              </a:rPr>
              <a:t>not null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4353F6-65BE-4639-9BF1-EC687055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3954-C93C-4CA8-8462-540ABD297B11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21513E-5594-4328-A67C-A5938107D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980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7216</Words>
  <Application>Microsoft Office PowerPoint</Application>
  <PresentationFormat>宽屏</PresentationFormat>
  <Paragraphs>926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91" baseType="lpstr">
      <vt:lpstr>Monotype Sorts</vt:lpstr>
      <vt:lpstr>宋体</vt:lpstr>
      <vt:lpstr>微软雅黑</vt:lpstr>
      <vt:lpstr>微软雅黑 Light</vt:lpstr>
      <vt:lpstr>Arial</vt:lpstr>
      <vt:lpstr>Calibri</vt:lpstr>
      <vt:lpstr>Calibri Light</vt:lpstr>
      <vt:lpstr>Century Gothic</vt:lpstr>
      <vt:lpstr>Helvetica</vt:lpstr>
      <vt:lpstr>Symbol</vt:lpstr>
      <vt:lpstr>Tahoma</vt:lpstr>
      <vt:lpstr>Times New Roman</vt:lpstr>
      <vt:lpstr>Webdings</vt:lpstr>
      <vt:lpstr>Wingdings</vt:lpstr>
      <vt:lpstr>Office 主题</vt:lpstr>
      <vt:lpstr>PowerPoint 演示文稿</vt:lpstr>
      <vt:lpstr>Outline</vt:lpstr>
      <vt:lpstr>3.1 Overview of SQL</vt:lpstr>
      <vt:lpstr>SQL Parts</vt:lpstr>
      <vt:lpstr>PowerPoint 演示文稿</vt:lpstr>
      <vt:lpstr>University Database</vt:lpstr>
      <vt:lpstr>3.2 SQL Data Definition</vt:lpstr>
      <vt:lpstr>Domain Types in SQL</vt:lpstr>
      <vt:lpstr>Domain Types in SQL</vt:lpstr>
      <vt:lpstr>注意</vt:lpstr>
      <vt:lpstr>Baisc Schema Definition: Create Table</vt:lpstr>
      <vt:lpstr>Integrity Constraints in Create Table</vt:lpstr>
      <vt:lpstr>More Relation Definitions</vt:lpstr>
      <vt:lpstr>Updates to Schemas</vt:lpstr>
      <vt:lpstr>PowerPoint 演示文稿</vt:lpstr>
      <vt:lpstr>3.3 Basic Structure of SQL Queries</vt:lpstr>
      <vt:lpstr>The select Clause</vt:lpstr>
      <vt:lpstr>The select Clause</vt:lpstr>
      <vt:lpstr>Duplicate Q&amp;A</vt:lpstr>
      <vt:lpstr>The select Clause (Cont.)</vt:lpstr>
      <vt:lpstr>The select Clause (Cont.)</vt:lpstr>
      <vt:lpstr>The where Clause</vt:lpstr>
      <vt:lpstr>Where Clause Predicates</vt:lpstr>
      <vt:lpstr>The from Clause</vt:lpstr>
      <vt:lpstr>Cartesian Product</vt:lpstr>
      <vt:lpstr>Examples</vt:lpstr>
      <vt:lpstr>注意事项</vt:lpstr>
      <vt:lpstr>natural join</vt:lpstr>
      <vt:lpstr>SQL Syntax</vt:lpstr>
      <vt:lpstr>Computation Procedure of Select</vt:lpstr>
      <vt:lpstr>Select in SQL Server</vt:lpstr>
      <vt:lpstr>3.4 Additional Basic Operation：The Rename Operation</vt:lpstr>
      <vt:lpstr>Tuple Variables</vt:lpstr>
      <vt:lpstr>String Operations</vt:lpstr>
      <vt:lpstr>String Operations (Cont.)</vt:lpstr>
      <vt:lpstr>Attribute Specification in the Select Clause</vt:lpstr>
      <vt:lpstr>Ordering the Display of Tuples</vt:lpstr>
      <vt:lpstr>3.5 Set Operations</vt:lpstr>
      <vt:lpstr>Set Operations</vt:lpstr>
      <vt:lpstr>3.6 Null Values</vt:lpstr>
      <vt:lpstr>Null Values (Cont.)</vt:lpstr>
      <vt:lpstr>3.7 Aggregate Functions</vt:lpstr>
      <vt:lpstr>Examples</vt:lpstr>
      <vt:lpstr>Aggregate Functions – Group By</vt:lpstr>
      <vt:lpstr>Aggregation (Cont.)</vt:lpstr>
      <vt:lpstr>Aggregate Functions – Having Clause</vt:lpstr>
      <vt:lpstr>3.8 Nested Subqueries</vt:lpstr>
      <vt:lpstr>Set Membership</vt:lpstr>
      <vt:lpstr>嵌入式查询执行过程</vt:lpstr>
      <vt:lpstr>嵌入式查询执行过程</vt:lpstr>
      <vt:lpstr>嵌入式查询的查询执行计划</vt:lpstr>
      <vt:lpstr>Set Membership (Cont.)</vt:lpstr>
      <vt:lpstr>Set Comparison – “some” Clause</vt:lpstr>
      <vt:lpstr>Definition of  “some” Clause</vt:lpstr>
      <vt:lpstr>Set Comparison – “all” Clause</vt:lpstr>
      <vt:lpstr>Definition of “all” Clause</vt:lpstr>
      <vt:lpstr>Test for Empty Relations</vt:lpstr>
      <vt:lpstr>Use of “exists” Clause</vt:lpstr>
      <vt:lpstr>Use of “not exists” Clause</vt:lpstr>
      <vt:lpstr>Test for Absence of Duplicate Tuples</vt:lpstr>
      <vt:lpstr>Subqueries in the From Clause</vt:lpstr>
      <vt:lpstr>With Clause——建议优先使用</vt:lpstr>
      <vt:lpstr>Complex Queries using With Clause</vt:lpstr>
      <vt:lpstr>Scalar Subquery</vt:lpstr>
      <vt:lpstr>3.9 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Update for Multiple Tables</vt:lpstr>
      <vt:lpstr>Update in SQL Server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13910702762@139.com</cp:lastModifiedBy>
  <cp:revision>113</cp:revision>
  <dcterms:created xsi:type="dcterms:W3CDTF">2017-07-31T08:51:00Z</dcterms:created>
  <dcterms:modified xsi:type="dcterms:W3CDTF">2021-09-26T11:39:29Z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